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59" r:id="rId1"/>
  </p:sldMasterIdLst>
  <p:notesMasterIdLst>
    <p:notesMasterId r:id="rId22"/>
  </p:notesMasterIdLst>
  <p:sldIdLst>
    <p:sldId id="256" r:id="rId2"/>
    <p:sldId id="282" r:id="rId3"/>
    <p:sldId id="266" r:id="rId4"/>
    <p:sldId id="270" r:id="rId5"/>
    <p:sldId id="268" r:id="rId6"/>
    <p:sldId id="278" r:id="rId7"/>
    <p:sldId id="284" r:id="rId8"/>
    <p:sldId id="265" r:id="rId9"/>
    <p:sldId id="269" r:id="rId10"/>
    <p:sldId id="271" r:id="rId11"/>
    <p:sldId id="272" r:id="rId12"/>
    <p:sldId id="276" r:id="rId13"/>
    <p:sldId id="279" r:id="rId14"/>
    <p:sldId id="273" r:id="rId15"/>
    <p:sldId id="274" r:id="rId16"/>
    <p:sldId id="275" r:id="rId17"/>
    <p:sldId id="281" r:id="rId18"/>
    <p:sldId id="285" r:id="rId19"/>
    <p:sldId id="280" r:id="rId20"/>
    <p:sldId id="277" r:id="rId21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30" autoAdjust="0"/>
    <p:restoredTop sz="87621" autoAdjust="0"/>
  </p:normalViewPr>
  <p:slideViewPr>
    <p:cSldViewPr>
      <p:cViewPr varScale="1">
        <p:scale>
          <a:sx n="63" d="100"/>
          <a:sy n="63" d="100"/>
        </p:scale>
        <p:origin x="-104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kumimoji="0" lang="ru-RU" smtClean="0">
                <a:solidFill>
                  <a:srgbClr val="FFFFFF"/>
                </a:solidFill>
              </a:rPr>
              <a:pPr algn="ctr"/>
              <a:t>18.12.2020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ru-RU" smtClean="0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18.12.2020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18.12.2020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18.12.2020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ru-RU" smtClean="0"/>
              <a:pPr/>
              <a:t>18.12.2020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18.12.2020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18.12.2020</a:t>
            </a:fld>
            <a:endParaRPr kumimoji="0"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ru-RU" smtClean="0"/>
              <a:pPr/>
              <a:t>18.12.2020</a:t>
            </a:fld>
            <a:endParaRPr kumimoji="0"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18.12.2020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ru-RU" smtClean="0"/>
              <a:pPr/>
              <a:t>18.12.2020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18.12.2020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pPr algn="ctr"/>
            <a:fld id="{8F82E0A0-C266-4798-8C8F-B9F91E9DA37E}" type="slidenum">
              <a:rPr kumimoji="0" lang="ru-RU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606EA6-EFEA-4C30-9264-4F9291A5780D}" type="datetime1">
              <a:rPr lang="ru-RU" smtClean="0"/>
              <a:pPr/>
              <a:t>18.12.2020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>
            <a:extLst/>
          </a:lstStyle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Речевые навыки и их значение                                      в дальнейшем обучении школьников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2526612"/>
          </a:xfrm>
        </p:spPr>
        <p:txBody>
          <a:bodyPr>
            <a:normAutofit/>
          </a:bodyPr>
          <a:lstStyle>
            <a:extLst/>
          </a:lstStyle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Подготовили:</a:t>
            </a:r>
          </a:p>
          <a:p>
            <a:r>
              <a:rPr lang="ru-RU" sz="1800" dirty="0" smtClean="0"/>
              <a:t>педагог – психолог:  </a:t>
            </a:r>
            <a:r>
              <a:rPr lang="ru-RU" sz="1800" dirty="0" err="1" smtClean="0"/>
              <a:t>Лужная</a:t>
            </a:r>
            <a:r>
              <a:rPr lang="ru-RU" sz="1800" dirty="0" smtClean="0"/>
              <a:t> К.И. </a:t>
            </a:r>
          </a:p>
          <a:p>
            <a:r>
              <a:rPr lang="ru-RU" sz="1800" dirty="0" smtClean="0"/>
              <a:t>учитель – логопед: </a:t>
            </a:r>
            <a:r>
              <a:rPr lang="ru-RU" sz="1800" dirty="0" err="1" smtClean="0"/>
              <a:t>Черникова</a:t>
            </a:r>
            <a:r>
              <a:rPr lang="ru-RU" sz="1800" dirty="0" smtClean="0"/>
              <a:t> Е.Г.. </a:t>
            </a:r>
          </a:p>
          <a:p>
            <a:endParaRPr lang="ru-RU" dirty="0"/>
          </a:p>
        </p:txBody>
      </p:sp>
      <p:pic>
        <p:nvPicPr>
          <p:cNvPr id="8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3478"/>
            <a:ext cx="9144000" cy="48965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75656" y="267494"/>
            <a:ext cx="748883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Речевые навыки и их значение                                      в дальнейшем обучении школьников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2000" b="1" dirty="0" smtClean="0"/>
              <a:t>Подготовили:</a:t>
            </a:r>
          </a:p>
          <a:p>
            <a:pPr algn="r"/>
            <a:r>
              <a:rPr lang="ru-RU" b="1" dirty="0" smtClean="0"/>
              <a:t>учитель – логопед: </a:t>
            </a:r>
            <a:r>
              <a:rPr lang="ru-RU" b="1" dirty="0" err="1" smtClean="0"/>
              <a:t>Черникова</a:t>
            </a:r>
            <a:r>
              <a:rPr lang="ru-RU" b="1" dirty="0" smtClean="0"/>
              <a:t> Е.Г. </a:t>
            </a: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9502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Уже в первом классе на этом фоне у ребёнка очень быстро формируется отрицательное отношение к занятиям в школе, страх перед учителем, нежелание учиться, а это приводит к снижению успеваемости, а иногда и к нервным расстройствам.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23528" y="233259"/>
            <a:ext cx="8712968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Обсуждение проблемных ситуаций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Задание: Обсуждение проблемных ситуаций.</a:t>
            </a: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Каждая мини-группа получает по одной ситуации (время выполнения 6-7 минут): </a:t>
            </a: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Ребенок говорит неправду. Ваши действия. </a:t>
            </a:r>
            <a:b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Вы прочитали ребенку сказку? Ваши действия. </a:t>
            </a:r>
            <a:b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Ваш ребенок принес из школы нецензурное слово.  Ваши действия. </a:t>
            </a:r>
            <a:b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Ребенок просит прочитать новую книжку, вам некогда. Ваши действия.</a:t>
            </a:r>
            <a:endParaRPr kumimoji="0" lang="ru-RU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11510"/>
            <a:ext cx="81369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Упражнения для развития речи</a:t>
            </a:r>
            <a:endParaRPr lang="ru-RU" b="1" i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Для развития речи нужно: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чаще просить ребёнка пересказать книгу, мультфильм; рассказать, что он делал вчера, после завтрака и т. д.;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endParaRPr lang="ru-RU" sz="20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не разрешать ребёнку употреблять в речи слова-паразиты (ну, вот, значит и т. п.); как только вы услышите подобное слово, хлопайте в ладоши (или придумайте что-то другое, что будет привлекать его внимание и останавливать);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endParaRPr lang="ru-RU" sz="20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советуйте ребёнку чаще читать книги, всячески стимулируйте и поддерживайте интерес к чтению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9502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Упражнения: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«Составление рассказа по сюжетным картинкам»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«Составление      рассказа по данному началу»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«Составление  рассказа по его концу»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«Замена в тексте лица рассказчика»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Назовите сказочных персонажей из разных историй и попросите составить рассказ, в котором бы они были главными героями.</a:t>
            </a:r>
          </a:p>
          <a:p>
            <a:pPr marL="80963">
              <a:defRPr/>
            </a:pPr>
            <a:r>
              <a:rPr lang="ru-RU" dirty="0" smtClean="0">
                <a:solidFill>
                  <a:srgbClr val="002060"/>
                </a:solidFill>
              </a:rPr>
              <a:t>Например: Баба Яга и Колобок.</a:t>
            </a:r>
          </a:p>
          <a:p>
            <a:pPr marL="80963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«Перевирание» сказки</a:t>
            </a:r>
            <a:endPara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963"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963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«Салат» из сказок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«Составление связного текста по опорным словам»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79512" y="-91276"/>
            <a:ext cx="871296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Развитию речи помогают и некоторые игры.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 «Целое животное».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Можно играть в компании 3—4 человек. Ведущий даёт задание: например, описать белочку. Все дети говорят по очереди по одному предложению:</a:t>
            </a:r>
            <a:endParaRPr kumimoji="0" lang="ru-RU" altLang="ja-JP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У белочки рыжая шубка и пушистый хвост.</a:t>
            </a:r>
            <a:endParaRPr kumimoji="0" lang="ru-RU" altLang="ja-JP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Она маленькая и юркая.</a:t>
            </a:r>
            <a:endParaRPr kumimoji="0" lang="ru-RU" altLang="ja-JP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Белка умеет быстро прыгать с одного дерева на другое.</a:t>
            </a:r>
            <a:endParaRPr kumimoji="0" lang="ru-RU" altLang="ja-JP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Это животное обитает в лесу.</a:t>
            </a:r>
            <a:endParaRPr kumimoji="0" lang="ru-RU" altLang="ja-JP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Белочка любит грызть орешки.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Проигрывает тот, кто не придумает следующее предложение.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конце игры можно предложить одному из её участников описать белку или дать задание всем — нарисовать это животное.</a:t>
            </a:r>
            <a:endParaRPr kumimoji="0" lang="ru-RU" altLang="ja-JP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23528" y="171022"/>
            <a:ext cx="776708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 в слова.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ja-JP" sz="24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 по очереди называют слова, начинающиеся с последней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буквы предыдущего слова. Можно играть, называя слова на определённую тему, например на</a:t>
            </a:r>
            <a:endParaRPr kumimoji="0" lang="ru-RU" altLang="ja-JP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фруктовую: груша — абрикос — слива — айва — апельсин — нектарин...</a:t>
            </a:r>
            <a:endParaRPr kumimoji="0" lang="ru-RU" altLang="ja-JP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07505" y="-77553"/>
            <a:ext cx="885698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 «</a:t>
            </a:r>
            <a:r>
              <a:rPr kumimoji="0" lang="ru-RU" altLang="ja-JP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Балда</a:t>
            </a:r>
            <a:r>
              <a:rPr kumimoji="0" lang="ru-RU" altLang="ja-JP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чрезвычайно полезна ученикам, пропускающим при письме в слове буквы.</a:t>
            </a:r>
            <a:endParaRPr kumimoji="0" lang="ru-RU" altLang="ja-JP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Один участник загадывает слово, указывая, из какой оно области (транспорт, цветы, деревья), и обозначая его первую и последнюю буквы, а общее их количество заменяется чёрточками.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Например, слово клён будет выглядеть так: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- - н.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Другой называет буквы, стараясь угадать пропущенные. Верно названная буква встаёт на своё место, а неверно названная — превращается в буквы слова </a:t>
            </a:r>
            <a:r>
              <a:rPr kumimoji="0" lang="ru-RU" altLang="ja-JP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балда</a:t>
            </a: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 прекращается, когда слово угадано, а также в том случае, если составлено слово </a:t>
            </a:r>
            <a:r>
              <a:rPr kumimoji="0" lang="ru-RU" altLang="ja-JP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балда</a:t>
            </a: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altLang="ja-JP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95989"/>
            <a:ext cx="871296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Записываются только слова, состоящие из трех слогов.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solidFill>
                  <a:srgbClr val="002060"/>
                </a:solidFill>
              </a:rPr>
              <a:t>Около школы был пустырь. Стадо прошло мимо нашего домика. Под окном стояла лошадь. В клетке сидит белая мышь. Весной береза оживает.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Если правильно выполнено задание, получится предложение: 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/>
              <a:t>Около нашего домика стояла белая береза.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627534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«Кто самый внимательный?»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67494"/>
            <a:ext cx="61206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7155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Угадай предмет» </a:t>
            </a:r>
          </a:p>
          <a:p>
            <a:pPr marL="8229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формировать умение находить предмет, ориентируясь на его основные признаки.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Кто интереснее придумает»</a:t>
            </a:r>
          </a:p>
          <a:p>
            <a:pPr marL="8229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учить детей составлять предложения по заданному глаголу.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Что напутал Незнайка?»</a:t>
            </a:r>
          </a:p>
          <a:p>
            <a:pPr marL="8229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находить ошибки в описании и исправлять их.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Какая, какой, какое?»</a:t>
            </a:r>
          </a:p>
          <a:p>
            <a:pPr marL="8229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подбирать определения к предмету, явлению.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Играем со сказкой»</a:t>
            </a:r>
          </a:p>
          <a:p>
            <a:pPr marL="8229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творческие способности (умение придумывать несколько вариантов окончания сказки, использовать разнообразные языковые средства) </a:t>
            </a:r>
            <a:endParaRPr lang="ru-RU" dirty="0"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51672" y="236842"/>
            <a:ext cx="824065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общая рекомендация такова: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принимайте своего ребёнка таким, какой он есть, со всеми недостатками, странностями, отмечайте его достижения, подчёркивайте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его положительные качества, проявляйте глубокую заинтересованность к его делам, его успехам – вы почувствуете его уверенность в себе, в своих силах.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83519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Связная речь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–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высшая форма      мыслительной деятельности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25419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«Развитие связной речи  определяет уровень  речевого и умственного развития ребёнка»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(Л.С. </a:t>
            </a:r>
            <a:r>
              <a:rPr lang="ru-RU" sz="1600" b="1" dirty="0" err="1" smtClean="0">
                <a:solidFill>
                  <a:srgbClr val="002060"/>
                </a:solidFill>
                <a:latin typeface="Georgia" pitchFamily="18" charset="0"/>
              </a:rPr>
              <a:t>Выготский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, Н.И. </a:t>
            </a:r>
            <a:r>
              <a:rPr lang="ru-RU" sz="1600" b="1" dirty="0" err="1" smtClean="0">
                <a:solidFill>
                  <a:srgbClr val="002060"/>
                </a:solidFill>
                <a:latin typeface="Georgia" pitchFamily="18" charset="0"/>
              </a:rPr>
              <a:t>Жинкин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, А.А. Леонтьев)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519" y="-938784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767" y="-812626"/>
            <a:ext cx="6660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Спешите творить добро!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Picture 4" descr="50647189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83518"/>
            <a:ext cx="70567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cc46179f48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6813" y="1635646"/>
            <a:ext cx="416718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39879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Речь - основное средство общения людей, одновременно необходимая основа мышления и его орудие.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Мыслительные операции (анализ, синтез, сравнение, обобщение, абстракция и др.) развиваются и совершенствуются в процессе овладения речью.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 От уровня речевого развития зависит и общее интеллектуальное развитие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55526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Развитие речи оказывает большое влияние на: 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</a:rPr>
              <a:t> формирование личности, 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002060"/>
                </a:solidFill>
              </a:rPr>
              <a:t>волевые качества,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002060"/>
                </a:solidFill>
              </a:rPr>
              <a:t> характер,  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002060"/>
                </a:solidFill>
              </a:rPr>
              <a:t>взгляды, 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002060"/>
                </a:solidFill>
              </a:rPr>
              <a:t>убеждения.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7495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От уровня речевого развития зависит и общее интеллектуальное развитие.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33086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Овладение речевой деятельностью предполагает: </a:t>
            </a:r>
          </a:p>
          <a:p>
            <a:pPr algn="ctr"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• способность говорить;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• способность понимать сказанное.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51520" y="369225"/>
            <a:ext cx="85689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Именно в начальной школе формируются предпосылки успешного обучения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ребёнка на последующих ступенях развития.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На первоначальном  этапе обучения ребёнок должен овладеть основными способами общения, научиться не бояться проблемных ситуаций, получить опыт их решения, развить в себе любознательность, потребность в познании. </a:t>
            </a:r>
            <a:endParaRPr kumimoji="0" lang="ru-RU" altLang="ja-JP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83518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Формы связного высказывания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1" y="1203598"/>
            <a:ext cx="15121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диалог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131590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монолог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923678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повествование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1923678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описание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5566" y="3125748"/>
            <a:ext cx="2874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рассуждение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499992" y="1059582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267744" y="1059582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868144" y="1995686"/>
            <a:ext cx="100811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851920" y="1995686"/>
            <a:ext cx="144016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580112" y="1995686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Как проявляется низкий уровень развития речи?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9622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/>
                <a:ea typeface="Times New Roman"/>
              </a:rPr>
              <a:t>Неразвитая монологическая речь.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/>
                <a:ea typeface="Times New Roman"/>
              </a:rPr>
              <a:t>Школьник может изложить новый материал или пересказать рассказ лишь опираясь на вопрос учителя.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/>
                <a:ea typeface="Times New Roman"/>
              </a:rPr>
              <a:t>В разговоре преобладают существительные или глаголы.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/>
                <a:ea typeface="Times New Roman"/>
              </a:rPr>
              <a:t>Ребенку не хватает слов, еще меньше слов употребляет в собственном речи.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/>
                <a:ea typeface="Times New Roman"/>
              </a:rPr>
              <a:t>Использует только простые, почти не распространенные предложения.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/>
                <a:ea typeface="Times New Roman"/>
              </a:rPr>
              <a:t>Допускает ошибки в построении предложений, в словоизменении.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/>
                <a:ea typeface="Times New Roman"/>
              </a:rPr>
              <a:t>Делает ошибки в падежных окончаниях, смешивает часовые и видовые формы глаголов.</a:t>
            </a:r>
            <a:endParaRPr lang="ru-RU" sz="2000" b="1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401215"/>
            <a:ext cx="856895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чему может привести бедность речи?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Бедность речи может стать причиной неудовлетворительных отметок за пересказы, изложения, сочинения, а также негативного отношения ребёнка к чтению в частности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(ведь, читая, ученик не понимает значения большей части слов, а значит, и смысла произведения в целом) и к учёбе вообще.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Выполнить правильно задание  (будь то математика, русский язык или любой другой предмет) ребёнок может только в том случае, если грамотно прочтёт и правильно поймёт содержание. Ведь часто дети не выполняют задание не потому, что не знают, а потому, что не понимают его формулировку. </a:t>
            </a:r>
            <a:endParaRPr kumimoji="0" lang="ru-RU" altLang="ja-JP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880</Words>
  <Application>Microsoft Office PowerPoint</Application>
  <PresentationFormat>Экран (16:9)</PresentationFormat>
  <Paragraphs>134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Речевые навыки и их значение                                      в дальнейшем обучении школьников</vt:lpstr>
      <vt:lpstr>Слайд 2</vt:lpstr>
      <vt:lpstr>Речь - основное средство общения людей, одновременно необходимая основа мышления и его орудие.  Мыслительные операции (анализ, синтез, сравнение, обобщение, абстракция и др.) развиваются и совершенствуются в процессе овладения речью.  От уровня речевого развития зависит и общее интеллектуальное развитие</vt:lpstr>
      <vt:lpstr>Слайд 4</vt:lpstr>
      <vt:lpstr>Слайд 5</vt:lpstr>
      <vt:lpstr>Слайд 6</vt:lpstr>
      <vt:lpstr>Слайд 7</vt:lpstr>
      <vt:lpstr>Как проявляется низкий уровень развития речи?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2017-12-19T16:49:39Z</dcterms:created>
  <dcterms:modified xsi:type="dcterms:W3CDTF">2020-12-18T09:10:40Z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