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bookmarkIdSeed="2">
  <p:sldMasterIdLst>
    <p:sldMasterId id="2147483659" r:id="rId1"/>
  </p:sldMasterIdLst>
  <p:notesMasterIdLst>
    <p:notesMasterId r:id="rId22"/>
  </p:notesMasterIdLst>
  <p:sldIdLst>
    <p:sldId id="256" r:id="rId2"/>
    <p:sldId id="282" r:id="rId3"/>
    <p:sldId id="266" r:id="rId4"/>
    <p:sldId id="270" r:id="rId5"/>
    <p:sldId id="268" r:id="rId6"/>
    <p:sldId id="278" r:id="rId7"/>
    <p:sldId id="284" r:id="rId8"/>
    <p:sldId id="265" r:id="rId9"/>
    <p:sldId id="269" r:id="rId10"/>
    <p:sldId id="271" r:id="rId11"/>
    <p:sldId id="272" r:id="rId12"/>
    <p:sldId id="276" r:id="rId13"/>
    <p:sldId id="279" r:id="rId14"/>
    <p:sldId id="273" r:id="rId15"/>
    <p:sldId id="274" r:id="rId16"/>
    <p:sldId id="275" r:id="rId17"/>
    <p:sldId id="281" r:id="rId18"/>
    <p:sldId id="285" r:id="rId19"/>
    <p:sldId id="280" r:id="rId20"/>
    <p:sldId id="277" r:id="rId21"/>
  </p:sldIdLst>
  <p:sldSz cx="9144000" cy="5143500" type="screen16x9"/>
  <p:notesSz cx="6858000" cy="9144000"/>
  <p:defaultTextStyle>
    <a:lvl1pPr marL="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8130" autoAdjust="0"/>
    <p:restoredTop sz="87621" autoAdjust="0"/>
  </p:normalViewPr>
  <p:slideViewPr>
    <p:cSldViewPr>
      <p:cViewPr varScale="1">
        <p:scale>
          <a:sx n="63" d="100"/>
          <a:sy n="63" d="100"/>
        </p:scale>
        <p:origin x="-1044" y="-10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ru-RU" sz="1200"/>
            </a:lvl1pPr>
            <a:extLst/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ru-RU" sz="1200"/>
            </a:lvl1pPr>
            <a:extLst/>
          </a:lstStyle>
          <a:p>
            <a:fld id="{A8ADFD5B-A66C-449C-B6E8-FB716D07777D}" type="datetimeFigureOut">
              <a:rPr/>
              <a:pPr/>
              <a:t>6/30/2006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>
            <a:extLst/>
          </a:lstStyle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ru-RU" sz="1200"/>
            </a:lvl1pPr>
            <a:extLst/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ru-RU" sz="1200"/>
            </a:lvl1pPr>
            <a:extLst/>
          </a:lstStyle>
          <a:p>
            <a:fld id="{CA5D3BF3-D352-46FC-8343-31F56E6730EA}" type="slidenum">
              <a:rPr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028700"/>
            <a:ext cx="7851648" cy="13716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2421402"/>
            <a:ext cx="7854696" cy="131445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fld id="{047E157E-8DCB-4F70-A0AF-5EB586A91DD4}" type="datetime1">
              <a:rPr kumimoji="0" lang="ru-RU" smtClean="0">
                <a:solidFill>
                  <a:srgbClr val="FFFFFF"/>
                </a:solidFill>
              </a:rPr>
              <a:pPr algn="ctr"/>
              <a:t>18.12.2020</a:t>
            </a:fld>
            <a:endParaRPr kumimoji="0" lang="ru-RU" sz="2000">
              <a:solidFill>
                <a:srgbClr val="FFFFFF"/>
              </a:solidFill>
            </a:endParaRPr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kumimoji="0" lang="ru-RU">
              <a:solidFill>
                <a:schemeClr val="tx2"/>
              </a:solidFill>
            </a:endParaRPr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E0A0-C266-4798-8C8F-B9F91E9DA37E}" type="slidenum">
              <a:rPr kumimoji="0" lang="ru-RU" smtClean="0">
                <a:solidFill>
                  <a:schemeClr val="tx2"/>
                </a:solidFill>
              </a:rPr>
              <a:pPr/>
              <a:t>‹#›</a:t>
            </a:fld>
            <a:endParaRPr kumimoji="0" lang="ru-RU">
              <a:solidFill>
                <a:schemeClr val="tx2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06EA6-EFEA-4C30-9264-4F9291A5780D}" type="datetime1">
              <a:rPr lang="ru-RU" smtClean="0"/>
              <a:pPr/>
              <a:t>18.12.2020</a:t>
            </a:fld>
            <a:endParaRPr kumimoji="0" lang="ru-RU" sz="1400">
              <a:solidFill>
                <a:schemeClr val="tx2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kumimoji="0" lang="ru-RU" sz="1400">
              <a:solidFill>
                <a:schemeClr val="tx2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8F82E0A0-C266-4798-8C8F-B9F91E9DA37E}" type="slidenum">
              <a:rPr kumimoji="0" lang="ru-RU" sz="1400" b="1" smtClean="0">
                <a:solidFill>
                  <a:srgbClr val="FFFFFF"/>
                </a:solidFill>
              </a:rPr>
              <a:pPr algn="ctr"/>
              <a:t>‹#›</a:t>
            </a:fld>
            <a:endParaRPr kumimoji="0" lang="ru-RU" sz="1400" b="1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685801"/>
            <a:ext cx="2057400" cy="3908822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85801"/>
            <a:ext cx="6019800" cy="3908822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06EA6-EFEA-4C30-9264-4F9291A5780D}" type="datetime1">
              <a:rPr lang="ru-RU" smtClean="0"/>
              <a:pPr/>
              <a:t>18.12.2020</a:t>
            </a:fld>
            <a:endParaRPr kumimoji="0" lang="ru-RU" sz="1400">
              <a:solidFill>
                <a:schemeClr val="tx2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kumimoji="0" lang="ru-RU" sz="1400">
              <a:solidFill>
                <a:schemeClr val="tx2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8F82E0A0-C266-4798-8C8F-B9F91E9DA37E}" type="slidenum">
              <a:rPr kumimoji="0" lang="ru-RU" sz="1400" b="1" smtClean="0">
                <a:solidFill>
                  <a:srgbClr val="FFFFFF"/>
                </a:solidFill>
              </a:rPr>
              <a:pPr algn="ctr"/>
              <a:t>‹#›</a:t>
            </a:fld>
            <a:endParaRPr kumimoji="0" lang="ru-RU" sz="1400" b="1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06EA6-EFEA-4C30-9264-4F9291A5780D}" type="datetime1">
              <a:rPr lang="ru-RU" smtClean="0"/>
              <a:pPr/>
              <a:t>18.12.2020</a:t>
            </a:fld>
            <a:endParaRPr kumimoji="0" lang="ru-RU" sz="1400">
              <a:solidFill>
                <a:schemeClr val="tx2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kumimoji="0" lang="ru-RU" sz="1400">
              <a:solidFill>
                <a:schemeClr val="tx2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8F82E0A0-C266-4798-8C8F-B9F91E9DA37E}" type="slidenum">
              <a:rPr kumimoji="0" lang="ru-RU" sz="1400" b="1" smtClean="0">
                <a:solidFill>
                  <a:srgbClr val="FFFFFF"/>
                </a:solidFill>
              </a:rPr>
              <a:pPr algn="ctr"/>
              <a:t>‹#›</a:t>
            </a:fld>
            <a:endParaRPr kumimoji="0" lang="ru-RU" sz="1400" b="1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987552"/>
            <a:ext cx="7772400" cy="1021842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028498"/>
            <a:ext cx="7772400" cy="1132284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F9F07-3BC7-4570-B054-79111B0A380C}" type="datetime1">
              <a:rPr lang="ru-RU" smtClean="0"/>
              <a:pPr/>
              <a:t>18.12.2020</a:t>
            </a:fld>
            <a:endParaRPr kumimoji="0"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8F82E0A0-C266-4798-8C8F-B9F91E9DA37E}" type="slidenum">
              <a:rPr kumimoji="0" lang="ru-RU" sz="2400" b="1" smtClean="0">
                <a:solidFill>
                  <a:srgbClr val="FFFFFF"/>
                </a:solidFill>
              </a:rPr>
              <a:pPr algn="ctr"/>
              <a:t>‹#›</a:t>
            </a:fld>
            <a:endParaRPr kumimoji="0" lang="ru-RU" sz="2400">
              <a:solidFill>
                <a:srgbClr val="FFFFFF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40064"/>
            <a:ext cx="4038600" cy="332613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40064"/>
            <a:ext cx="4038600" cy="332613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06EA6-EFEA-4C30-9264-4F9291A5780D}" type="datetime1">
              <a:rPr lang="ru-RU" smtClean="0"/>
              <a:pPr/>
              <a:t>18.12.2020</a:t>
            </a:fld>
            <a:endParaRPr kumimoji="0"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8F82E0A0-C266-4798-8C8F-B9F91E9DA37E}" type="slidenum">
              <a:rPr kumimoji="0" lang="ru-RU" sz="1400" b="1" smtClean="0">
                <a:solidFill>
                  <a:srgbClr val="FFFFFF"/>
                </a:solidFill>
              </a:rPr>
              <a:pPr algn="ctr"/>
              <a:t>‹#›</a:t>
            </a:fld>
            <a:endParaRPr kumimoji="0"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1436"/>
            <a:ext cx="4040188" cy="494514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1394818"/>
            <a:ext cx="4041775" cy="491132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885950"/>
            <a:ext cx="4040188" cy="288429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885950"/>
            <a:ext cx="4041775" cy="288429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06EA6-EFEA-4C30-9264-4F9291A5780D}" type="datetime1">
              <a:rPr lang="ru-RU" smtClean="0"/>
              <a:pPr/>
              <a:t>18.12.2020</a:t>
            </a:fld>
            <a:endParaRPr kumimoji="0"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8F82E0A0-C266-4798-8C8F-B9F91E9DA37E}" type="slidenum">
              <a:rPr kumimoji="0" lang="ru-RU" sz="1400" b="1" smtClean="0">
                <a:solidFill>
                  <a:srgbClr val="FFFFFF"/>
                </a:solidFill>
              </a:rPr>
              <a:pPr algn="ctr"/>
              <a:t>‹#›</a:t>
            </a:fld>
            <a:endParaRPr kumimoji="0"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28066"/>
            <a:ext cx="8305800" cy="85725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ADB5D-B7A0-47E3-AD2D-B1A6F8614213}" type="datetime1">
              <a:rPr lang="ru-RU" smtClean="0"/>
              <a:pPr/>
              <a:t>18.12.2020</a:t>
            </a:fld>
            <a:endParaRPr kumimoji="0"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7CB7D-F184-43C7-B6FD-03D728E1BBFF}" type="slidenum">
              <a:rPr kumimoji="0" lang="ru-RU" smtClean="0">
                <a:solidFill>
                  <a:srgbClr val="FFFFFF"/>
                </a:solidFill>
              </a:rPr>
              <a:pPr/>
              <a:t>‹#›</a:t>
            </a:fld>
            <a:endParaRPr kumimoji="0" lang="ru-R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06EA6-EFEA-4C30-9264-4F9291A5780D}" type="datetime1">
              <a:rPr lang="ru-RU" smtClean="0"/>
              <a:pPr/>
              <a:t>18.12.2020</a:t>
            </a:fld>
            <a:endParaRPr kumimoji="0" lang="ru-RU" sz="1400">
              <a:solidFill>
                <a:schemeClr val="tx2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kumimoji="0" lang="ru-RU" sz="1400">
              <a:solidFill>
                <a:schemeClr val="tx2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8F82E0A0-C266-4798-8C8F-B9F91E9DA37E}" type="slidenum">
              <a:rPr kumimoji="0" lang="ru-RU" sz="1400" b="1" smtClean="0">
                <a:solidFill>
                  <a:srgbClr val="FFFFFF"/>
                </a:solidFill>
              </a:rPr>
              <a:pPr algn="ctr"/>
              <a:t>‹#›</a:t>
            </a:fld>
            <a:endParaRPr kumimoji="0" lang="ru-RU" sz="1400" b="1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85764"/>
            <a:ext cx="2743200" cy="871538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257300"/>
            <a:ext cx="2743200" cy="3429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257300"/>
            <a:ext cx="5111750" cy="3429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A8198-4617-485E-9585-4840B69DBBA6}" type="datetime1">
              <a:rPr lang="ru-RU" smtClean="0"/>
              <a:pPr/>
              <a:t>18.12.2020</a:t>
            </a:fld>
            <a:endParaRPr kumimoji="0"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7CB7D-F184-43C7-B6FD-03D728E1BBFF}" type="slidenum">
              <a:rPr kumimoji="0" lang="ru-RU" smtClean="0">
                <a:solidFill>
                  <a:srgbClr val="FFFFFF"/>
                </a:solidFill>
              </a:rPr>
              <a:pPr/>
              <a:t>‹#›</a:t>
            </a:fld>
            <a:endParaRPr kumimoji="0" lang="ru-R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831058"/>
            <a:ext cx="5257800" cy="30861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4019827"/>
            <a:ext cx="155448" cy="116586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882747"/>
            <a:ext cx="2212848" cy="1186966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121589"/>
            <a:ext cx="2209800" cy="163449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06EA6-EFEA-4C30-9264-4F9291A5780D}" type="datetime1">
              <a:rPr lang="ru-RU" smtClean="0"/>
              <a:pPr/>
              <a:t>18.12.2020</a:t>
            </a:fld>
            <a:endParaRPr kumimoji="0"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4767263"/>
            <a:ext cx="609600" cy="273844"/>
          </a:xfrm>
        </p:spPr>
        <p:txBody>
          <a:bodyPr/>
          <a:lstStyle/>
          <a:p>
            <a:pPr algn="ctr"/>
            <a:fld id="{8F82E0A0-C266-4798-8C8F-B9F91E9DA37E}" type="slidenum">
              <a:rPr kumimoji="0" lang="ru-RU" sz="2800" b="1" smtClean="0">
                <a:solidFill>
                  <a:srgbClr val="FFFFFF"/>
                </a:solidFill>
              </a:rPr>
              <a:pPr algn="ctr"/>
              <a:t>‹#›</a:t>
            </a:fld>
            <a:endParaRPr kumimoji="0" lang="ru-RU" sz="280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899638"/>
            <a:ext cx="4617720" cy="294894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4362450"/>
            <a:ext cx="9163050" cy="7810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4664869"/>
            <a:ext cx="4762500" cy="47863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5358"/>
            <a:ext cx="9163050" cy="7810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5357"/>
            <a:ext cx="4762500" cy="47863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51610"/>
            <a:ext cx="8229600" cy="329184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4606EA6-EFEA-4C30-9264-4F9291A5780D}" type="datetime1">
              <a:rPr lang="ru-RU" smtClean="0"/>
              <a:pPr/>
              <a:t>18.12.2020</a:t>
            </a:fld>
            <a:endParaRPr kumimoji="0" lang="ru-RU" sz="1400">
              <a:solidFill>
                <a:schemeClr val="tx2"/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4767263"/>
            <a:ext cx="3352800" cy="273844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algn="r"/>
            <a:endParaRPr kumimoji="0" lang="ru-RU" sz="1400">
              <a:solidFill>
                <a:schemeClr val="tx2"/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4767263"/>
            <a:ext cx="762000" cy="273844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algn="ctr"/>
            <a:fld id="{8F82E0A0-C266-4798-8C8F-B9F91E9DA37E}" type="slidenum">
              <a:rPr kumimoji="0" lang="ru-RU" sz="1400" b="1" smtClean="0">
                <a:solidFill>
                  <a:srgbClr val="FFFFFF"/>
                </a:solidFill>
              </a:rPr>
              <a:pPr algn="ctr"/>
              <a:t>‹#›</a:t>
            </a:fld>
            <a:endParaRPr kumimoji="0" lang="ru-RU" sz="1400" b="1">
              <a:solidFill>
                <a:srgbClr val="FFFFFF"/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151806"/>
            <a:ext cx="9180548" cy="486918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gi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>
            <a:extLst/>
          </a:lstStyle>
          <a:p>
            <a:pPr algn="ctr"/>
            <a:r>
              <a:rPr lang="ru-RU" sz="4400" dirty="0" smtClean="0">
                <a:solidFill>
                  <a:srgbClr val="FFC000"/>
                </a:solidFill>
              </a:rPr>
              <a:t>Речевые навыки и их значение                                      в дальнейшем обучении школьников</a:t>
            </a:r>
            <a:endParaRPr lang="ru-RU" sz="4400" dirty="0">
              <a:solidFill>
                <a:srgbClr val="FFC000"/>
              </a:solidFill>
            </a:endParaRPr>
          </a:p>
        </p:txBody>
      </p:sp>
      <p:sp>
        <p:nvSpPr>
          <p:cNvPr id="5" name="Rectangle 4"/>
          <p:cNvSpPr>
            <a:spLocks noGrp="1"/>
          </p:cNvSpPr>
          <p:nvPr>
            <p:ph type="subTitle" idx="1"/>
          </p:nvPr>
        </p:nvSpPr>
        <p:spPr>
          <a:xfrm>
            <a:off x="533400" y="2421402"/>
            <a:ext cx="7854696" cy="2526612"/>
          </a:xfrm>
        </p:spPr>
        <p:txBody>
          <a:bodyPr>
            <a:normAutofit/>
          </a:bodyPr>
          <a:lstStyle>
            <a:extLst/>
          </a:lstStyle>
          <a:p>
            <a:endParaRPr lang="ru-RU" sz="2000" dirty="0" smtClean="0"/>
          </a:p>
          <a:p>
            <a:endParaRPr lang="ru-RU" sz="2000" dirty="0" smtClean="0"/>
          </a:p>
          <a:p>
            <a:r>
              <a:rPr lang="ru-RU" sz="2000" dirty="0" smtClean="0"/>
              <a:t> </a:t>
            </a:r>
          </a:p>
          <a:p>
            <a:r>
              <a:rPr lang="ru-RU" sz="2000" dirty="0" smtClean="0"/>
              <a:t>Подготовили:</a:t>
            </a:r>
          </a:p>
          <a:p>
            <a:r>
              <a:rPr lang="ru-RU" sz="1800" dirty="0" smtClean="0"/>
              <a:t>педагог – психолог:  </a:t>
            </a:r>
            <a:r>
              <a:rPr lang="ru-RU" sz="1800" dirty="0" err="1" smtClean="0"/>
              <a:t>Лужная</a:t>
            </a:r>
            <a:r>
              <a:rPr lang="ru-RU" sz="1800" dirty="0" smtClean="0"/>
              <a:t> К.И. </a:t>
            </a:r>
          </a:p>
          <a:p>
            <a:r>
              <a:rPr lang="ru-RU" sz="1800" dirty="0" smtClean="0"/>
              <a:t>учитель – логопед: </a:t>
            </a:r>
            <a:r>
              <a:rPr lang="ru-RU" sz="1800" dirty="0" err="1" smtClean="0"/>
              <a:t>Черникова</a:t>
            </a:r>
            <a:r>
              <a:rPr lang="ru-RU" sz="1800" dirty="0" smtClean="0"/>
              <a:t> Е.Г.. </a:t>
            </a:r>
          </a:p>
          <a:p>
            <a:endParaRPr lang="ru-RU" dirty="0"/>
          </a:p>
        </p:txBody>
      </p:sp>
      <p:pic>
        <p:nvPicPr>
          <p:cNvPr id="8" name="Содержимое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23478"/>
            <a:ext cx="9144000" cy="4896544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475656" y="267494"/>
            <a:ext cx="7488832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600" b="1" dirty="0" smtClean="0">
              <a:solidFill>
                <a:srgbClr val="C00000"/>
              </a:solidFill>
            </a:endParaRPr>
          </a:p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Речевые навыки и их значение                                      в дальнейшем обучении школьников</a:t>
            </a:r>
          </a:p>
          <a:p>
            <a:pPr algn="ctr"/>
            <a:endParaRPr lang="ru-RU" sz="3600" b="1" dirty="0" smtClean="0">
              <a:solidFill>
                <a:srgbClr val="C00000"/>
              </a:solidFill>
            </a:endParaRPr>
          </a:p>
          <a:p>
            <a:pPr algn="ctr"/>
            <a:endParaRPr lang="ru-RU" sz="3600" b="1" dirty="0" smtClean="0">
              <a:solidFill>
                <a:srgbClr val="C00000"/>
              </a:solidFill>
            </a:endParaRPr>
          </a:p>
          <a:p>
            <a:pPr algn="ctr"/>
            <a:endParaRPr lang="ru-RU" sz="3600" b="1" dirty="0" smtClean="0">
              <a:solidFill>
                <a:srgbClr val="C00000"/>
              </a:solidFill>
            </a:endParaRPr>
          </a:p>
          <a:p>
            <a:pPr algn="r"/>
            <a:r>
              <a:rPr lang="ru-RU" sz="2000" b="1" dirty="0" smtClean="0"/>
              <a:t>Подготовили:</a:t>
            </a:r>
          </a:p>
          <a:p>
            <a:pPr algn="r"/>
            <a:r>
              <a:rPr lang="ru-RU" b="1" dirty="0" smtClean="0"/>
              <a:t>учитель – логопед: </a:t>
            </a:r>
            <a:r>
              <a:rPr lang="ru-RU" b="1" dirty="0" err="1" smtClean="0"/>
              <a:t>Черникова</a:t>
            </a:r>
            <a:r>
              <a:rPr lang="ru-RU" b="1" dirty="0" smtClean="0"/>
              <a:t> Е.Г. </a:t>
            </a:r>
          </a:p>
          <a:p>
            <a:pPr algn="ctr"/>
            <a:endParaRPr lang="ru-RU" sz="36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339502"/>
            <a:ext cx="813690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002060"/>
                </a:solidFill>
              </a:rPr>
              <a:t>Уже в первом классе на этом фоне у ребёнка очень быстро формируется отрицательное отношение к занятиям в школе, страх перед учителем, нежелание учиться, а это приводит к снижению успеваемости, а иногда и к нервным расстройствам.</a:t>
            </a:r>
            <a:endParaRPr lang="ru-RU" sz="2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323528" y="233259"/>
            <a:ext cx="8712968" cy="3939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ja-JP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Обсуждение проблемных ситуаций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ja-JP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altLang="ja-JP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altLang="ja-JP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Задание: Обсуждение проблемных ситуаций.</a:t>
            </a:r>
            <a:r>
              <a:rPr kumimoji="0" lang="ru-RU" altLang="ja-JP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ja-JP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Каждая мини-группа получает по одной ситуации (время выполнения 6-7 минут): </a:t>
            </a:r>
            <a:r>
              <a:rPr kumimoji="0" lang="ru-RU" altLang="ja-JP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altLang="ja-JP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altLang="ja-JP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1. Ребенок говорит неправду. Ваши действия. </a:t>
            </a:r>
            <a:br>
              <a:rPr kumimoji="0" lang="ru-RU" altLang="ja-JP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altLang="ja-JP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2. Вы прочитали ребенку сказку? Ваши действия. </a:t>
            </a:r>
            <a:br>
              <a:rPr kumimoji="0" lang="ru-RU" altLang="ja-JP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altLang="ja-JP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3. Ваш ребенок принес из школы нецензурное слово.  Ваши действия. </a:t>
            </a:r>
            <a:br>
              <a:rPr kumimoji="0" lang="ru-RU" altLang="ja-JP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altLang="ja-JP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4. Ребенок просит прочитать новую книжку, вам некогда. Ваши действия.</a:t>
            </a:r>
            <a:endParaRPr kumimoji="0" lang="ru-RU" altLang="ja-JP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11510"/>
            <a:ext cx="8136904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200" b="1" i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Упражнения для развития речи</a:t>
            </a:r>
            <a:endParaRPr lang="ru-RU" b="1" i="1" dirty="0" smtClean="0">
              <a:solidFill>
                <a:srgbClr val="C00000"/>
              </a:solidFill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endParaRPr lang="ru-RU" sz="2000" b="1" dirty="0" smtClean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Для развития речи нужно:</a:t>
            </a:r>
          </a:p>
          <a:p>
            <a:pPr marL="342900" lvl="0" indent="-342900">
              <a:spcAft>
                <a:spcPts val="0"/>
              </a:spcAft>
              <a:buFont typeface="Symbol"/>
              <a:buChar char=""/>
              <a:tabLst>
                <a:tab pos="457200" algn="l"/>
              </a:tabLst>
            </a:pPr>
            <a:r>
              <a:rPr lang="ru-RU" sz="2000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чаще просить ребёнка пересказать книгу, мультфильм; рассказать, что он делал вчера, после завтрака и т. д.;</a:t>
            </a:r>
          </a:p>
          <a:p>
            <a:pPr marL="342900" lvl="0" indent="-342900">
              <a:spcAft>
                <a:spcPts val="0"/>
              </a:spcAft>
              <a:buFont typeface="Symbol"/>
              <a:buChar char=""/>
              <a:tabLst>
                <a:tab pos="457200" algn="l"/>
              </a:tabLst>
            </a:pPr>
            <a:endParaRPr lang="ru-RU" sz="2000" b="1" dirty="0" smtClean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pPr marL="342900" lvl="0" indent="-342900">
              <a:spcAft>
                <a:spcPts val="0"/>
              </a:spcAft>
              <a:buFont typeface="Symbol"/>
              <a:buChar char=""/>
              <a:tabLst>
                <a:tab pos="457200" algn="l"/>
              </a:tabLst>
            </a:pPr>
            <a:r>
              <a:rPr lang="ru-RU" sz="2000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не разрешать ребёнку употреблять в речи слова-паразиты (ну, вот, значит и т. п.); как только вы услышите подобное слово, хлопайте в ладоши (или придумайте что-то другое, что будет привлекать его внимание и останавливать);</a:t>
            </a:r>
          </a:p>
          <a:p>
            <a:pPr marL="342900" lvl="0" indent="-342900">
              <a:spcAft>
                <a:spcPts val="0"/>
              </a:spcAft>
              <a:buFont typeface="Symbol"/>
              <a:buChar char=""/>
              <a:tabLst>
                <a:tab pos="457200" algn="l"/>
              </a:tabLst>
            </a:pPr>
            <a:endParaRPr lang="ru-RU" sz="2000" b="1" dirty="0" smtClean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pPr marL="342900" lvl="0" indent="-342900">
              <a:spcAft>
                <a:spcPts val="0"/>
              </a:spcAft>
              <a:buFont typeface="Symbol"/>
              <a:buChar char=""/>
              <a:tabLst>
                <a:tab pos="457200" algn="l"/>
              </a:tabLst>
            </a:pPr>
            <a:r>
              <a:rPr lang="ru-RU" sz="2000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советуйте ребёнку чаще читать книги, всячески стимулируйте и поддерживайте интерес к чтению</a:t>
            </a:r>
            <a:endParaRPr lang="ru-RU" sz="20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339502"/>
            <a:ext cx="878497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Упражнения:</a:t>
            </a:r>
            <a:endParaRPr lang="ru-RU" sz="2400" dirty="0" smtClean="0">
              <a:solidFill>
                <a:srgbClr val="C00000"/>
              </a:solidFill>
            </a:endParaRPr>
          </a:p>
          <a:p>
            <a:r>
              <a:rPr lang="ru-RU" sz="2400" b="1" dirty="0" smtClean="0">
                <a:solidFill>
                  <a:srgbClr val="002060"/>
                </a:solidFill>
              </a:rPr>
              <a:t>«Составление рассказа по сюжетным картинкам»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«Составление      рассказа по данному началу»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«Составление  рассказа по его концу»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«Замена в тексте лица рассказчика»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Назовите сказочных персонажей из разных историй и попросите составить рассказ, в котором бы они были главными героями.</a:t>
            </a:r>
          </a:p>
          <a:p>
            <a:pPr marL="80963">
              <a:defRPr/>
            </a:pPr>
            <a:r>
              <a:rPr lang="ru-RU" dirty="0" smtClean="0">
                <a:solidFill>
                  <a:srgbClr val="002060"/>
                </a:solidFill>
              </a:rPr>
              <a:t>Например: Баба Яга и Колобок.</a:t>
            </a:r>
          </a:p>
          <a:p>
            <a:pPr marL="80963"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«Перевирание» сказки</a:t>
            </a:r>
            <a:endParaRPr lang="ru-RU" sz="11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80963">
              <a:defRPr/>
            </a:pP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80963"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«Салат» из сказок</a:t>
            </a:r>
          </a:p>
          <a:p>
            <a:endParaRPr lang="ru-RU" dirty="0" smtClean="0">
              <a:solidFill>
                <a:srgbClr val="002060"/>
              </a:solidFill>
            </a:endParaRPr>
          </a:p>
          <a:p>
            <a:r>
              <a:rPr lang="ru-RU" sz="2400" b="1" dirty="0" smtClean="0">
                <a:solidFill>
                  <a:srgbClr val="002060"/>
                </a:solidFill>
              </a:rPr>
              <a:t>«Составление связного текста по опорным словам»</a:t>
            </a:r>
          </a:p>
          <a:p>
            <a:endParaRPr lang="ru-RU" sz="2400" dirty="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179512" y="-91276"/>
            <a:ext cx="8712968" cy="477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ja-JP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Развитию речи помогают и некоторые игры.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ja-JP" sz="20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ja-JP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Игра «Целое животное». 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ja-JP" b="1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ja-JP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Можно играть в компании 3—4 человек. Ведущий даёт задание: например, описать белочку. Все дети говорят по очереди по одному предложению:</a:t>
            </a:r>
            <a:endParaRPr kumimoji="0" lang="ru-RU" altLang="ja-JP" sz="1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ja-JP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— У белочки рыжая шубка и пушистый хвост.</a:t>
            </a:r>
            <a:endParaRPr kumimoji="0" lang="ru-RU" altLang="ja-JP" sz="1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ja-JP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— Она маленькая и юркая.</a:t>
            </a:r>
            <a:endParaRPr kumimoji="0" lang="ru-RU" altLang="ja-JP" sz="1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ja-JP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— Белка умеет быстро прыгать с одного дерева на другое.</a:t>
            </a:r>
            <a:endParaRPr kumimoji="0" lang="ru-RU" altLang="ja-JP" sz="1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ja-JP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— Это животное обитает в лесу.</a:t>
            </a:r>
            <a:endParaRPr kumimoji="0" lang="ru-RU" altLang="ja-JP" sz="1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ja-JP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— Белочка любит грызть орешки.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ja-JP" sz="1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ja-JP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Проигрывает тот, кто не придумает следующее предложение.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ja-JP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В конце игры можно предложить одному из её участников описать белку или дать задание всем — нарисовать это животное.</a:t>
            </a:r>
            <a:endParaRPr kumimoji="0" lang="ru-RU" altLang="ja-JP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323528" y="171022"/>
            <a:ext cx="7767085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ja-JP" sz="32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Игра в слова.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ja-JP" sz="2400" b="1" i="1" dirty="0" smtClean="0">
              <a:solidFill>
                <a:srgbClr val="FF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ja-JP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Участники по очереди называют слова, начинающиеся с последней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ja-JP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буквы предыдущего слова. Можно играть, называя слова на определённую тему, например на</a:t>
            </a:r>
            <a:endParaRPr kumimoji="0" lang="ru-RU" altLang="ja-JP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ja-JP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фруктовую: груша — абрикос — слива — айва — апельсин — нектарин...</a:t>
            </a:r>
            <a:endParaRPr kumimoji="0" lang="ru-RU" altLang="ja-JP" sz="3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107505" y="-77553"/>
            <a:ext cx="8856984" cy="477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ja-JP" sz="32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Игра «</a:t>
            </a:r>
            <a:r>
              <a:rPr kumimoji="0" lang="ru-RU" altLang="ja-JP" sz="32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Балда</a:t>
            </a:r>
            <a:r>
              <a:rPr kumimoji="0" lang="ru-RU" altLang="ja-JP" sz="32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»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ja-JP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чрезвычайно полезна ученикам, пропускающим при письме в слове буквы.</a:t>
            </a:r>
            <a:endParaRPr kumimoji="0" lang="ru-RU" altLang="ja-JP" sz="20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ja-JP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ja-JP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Один участник загадывает слово, указывая, из какой оно области (транспорт, цветы, деревья), и обозначая его первую и последнюю буквы, а общее их количество заменяется чёрточками.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ja-JP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Например, слово клён будет выглядеть так: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ja-JP" sz="5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 - - н.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ja-JP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Другой называет буквы, стараясь угадать пропущенные. Верно названная буква встаёт на своё место, а неверно названная — превращается в буквы слова </a:t>
            </a:r>
            <a:r>
              <a:rPr kumimoji="0" lang="ru-RU" altLang="ja-JP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балда</a:t>
            </a:r>
            <a:r>
              <a:rPr kumimoji="0" lang="ru-RU" altLang="ja-JP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ja-JP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Игра прекращается, когда слово угадано, а также в том случае, если составлено слово </a:t>
            </a:r>
            <a:r>
              <a:rPr kumimoji="0" lang="ru-RU" altLang="ja-JP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балда</a:t>
            </a:r>
            <a:r>
              <a:rPr kumimoji="0" lang="ru-RU" altLang="ja-JP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altLang="ja-JP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1195989"/>
            <a:ext cx="8712968" cy="27515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endParaRPr lang="ru-RU" sz="2000" dirty="0" smtClean="0"/>
          </a:p>
          <a:p>
            <a:pPr>
              <a:lnSpc>
                <a:spcPct val="80000"/>
              </a:lnSpc>
            </a:pPr>
            <a:endParaRPr lang="ru-RU" sz="2000" dirty="0" smtClean="0"/>
          </a:p>
          <a:p>
            <a:pPr>
              <a:lnSpc>
                <a:spcPct val="80000"/>
              </a:lnSpc>
            </a:pPr>
            <a:r>
              <a:rPr lang="ru-RU" sz="2000" dirty="0" smtClean="0"/>
              <a:t>Записываются только слова, состоящие из трех слогов.</a:t>
            </a:r>
          </a:p>
          <a:p>
            <a:pPr>
              <a:lnSpc>
                <a:spcPct val="80000"/>
              </a:lnSpc>
            </a:pPr>
            <a:endParaRPr lang="ru-RU" sz="2000" dirty="0" smtClean="0"/>
          </a:p>
          <a:p>
            <a:pPr>
              <a:lnSpc>
                <a:spcPct val="80000"/>
              </a:lnSpc>
            </a:pPr>
            <a:r>
              <a:rPr lang="ru-RU" sz="2400" b="1" i="1" dirty="0" smtClean="0">
                <a:solidFill>
                  <a:srgbClr val="002060"/>
                </a:solidFill>
              </a:rPr>
              <a:t>Около школы был пустырь. Стадо прошло мимо нашего домика. Под окном стояла лошадь. В клетке сидит белая мышь. Весной береза оживает.</a:t>
            </a:r>
          </a:p>
          <a:p>
            <a:pPr>
              <a:lnSpc>
                <a:spcPct val="80000"/>
              </a:lnSpc>
            </a:pPr>
            <a:endParaRPr lang="ru-RU" sz="2000" dirty="0" smtClean="0"/>
          </a:p>
          <a:p>
            <a:pPr>
              <a:lnSpc>
                <a:spcPct val="80000"/>
              </a:lnSpc>
            </a:pPr>
            <a:r>
              <a:rPr lang="ru-RU" sz="2000" dirty="0" smtClean="0"/>
              <a:t>Если правильно выполнено задание, получится предложение: </a:t>
            </a:r>
          </a:p>
          <a:p>
            <a:pPr>
              <a:lnSpc>
                <a:spcPct val="80000"/>
              </a:lnSpc>
            </a:pPr>
            <a:r>
              <a:rPr lang="ru-RU" sz="2400" b="1" i="1" dirty="0" smtClean="0"/>
              <a:t>Около нашего домика стояла белая береза.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259632" y="627534"/>
            <a:ext cx="63367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dirty="0" smtClean="0">
              <a:solidFill>
                <a:srgbClr val="C00000"/>
              </a:solidFill>
            </a:endParaRPr>
          </a:p>
          <a:p>
            <a:r>
              <a:rPr lang="ru-RU" sz="2400" b="1" dirty="0" smtClean="0">
                <a:solidFill>
                  <a:srgbClr val="C00000"/>
                </a:solidFill>
              </a:rPr>
              <a:t>«Кто самый внимательный?»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75656" y="267494"/>
            <a:ext cx="612068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Практическое задание</a:t>
            </a:r>
            <a:endParaRPr lang="ru-RU" sz="2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771550"/>
            <a:ext cx="806489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0" indent="-283464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 Угадай предмет» </a:t>
            </a:r>
          </a:p>
          <a:p>
            <a:pPr marL="82296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формировать умение находить предмет, ориентируясь на его основные признаки.</a:t>
            </a:r>
          </a:p>
          <a:p>
            <a:pPr marL="365760" indent="-283464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 Кто интереснее придумает»</a:t>
            </a:r>
          </a:p>
          <a:p>
            <a:pPr marL="82296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учить детей составлять предложения по заданному глаголу.</a:t>
            </a:r>
          </a:p>
          <a:p>
            <a:pPr marL="365760" indent="-283464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 Что напутал Незнайка?»</a:t>
            </a:r>
          </a:p>
          <a:p>
            <a:pPr marL="82296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находить ошибки в описании и исправлять их.</a:t>
            </a:r>
          </a:p>
          <a:p>
            <a:pPr marL="365760" indent="-283464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 Какая, какой, какое?»</a:t>
            </a:r>
          </a:p>
          <a:p>
            <a:pPr marL="82296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подбирать определения к предмету, явлению.</a:t>
            </a:r>
          </a:p>
          <a:p>
            <a:pPr marL="365760" indent="-283464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 Играем со сказкой»</a:t>
            </a:r>
          </a:p>
          <a:p>
            <a:pPr marL="82296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развивать творческие способности (умение придумывать несколько вариантов окончания сказки, использовать разнообразные языковые средства) </a:t>
            </a:r>
            <a:endParaRPr lang="ru-RU" dirty="0">
              <a:latin typeface="Arial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1"/>
          <p:cNvSpPr>
            <a:spLocks noChangeArrowheads="1"/>
          </p:cNvSpPr>
          <p:nvPr/>
        </p:nvSpPr>
        <p:spPr bwMode="auto">
          <a:xfrm>
            <a:off x="451672" y="236842"/>
            <a:ext cx="8240654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общая рекомендация такова: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принимайте своего ребёнка таким, какой он есть, со всеми недостатками, странностями, отмечайте его достижения, подчёркивайте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его положительные качества, проявляйте глубокую заинтересованность к его делам, его успехам – вы почувствуете его уверенность в себе, в своих силах.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483519"/>
            <a:ext cx="68407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Georgia" pitchFamily="18" charset="0"/>
              </a:rPr>
              <a:t>Связная речь</a:t>
            </a:r>
            <a:r>
              <a:rPr lang="ru-RU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Georgia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Georgia" pitchFamily="18" charset="0"/>
              </a:rPr>
              <a:t>–</a:t>
            </a:r>
            <a:r>
              <a:rPr lang="ru-RU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Georgia" pitchFamily="18" charset="0"/>
              </a:rPr>
              <a:t> высшая форма      мыслительной деятельности</a:t>
            </a: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Georgia" pitchFamily="18" charset="0"/>
              </a:rPr>
              <a:t>.</a:t>
            </a:r>
            <a:endParaRPr lang="ru-RU" dirty="0">
              <a:solidFill>
                <a:srgbClr val="C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Georgia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925419"/>
            <a:ext cx="835292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Georgia" pitchFamily="18" charset="0"/>
              </a:rPr>
              <a:t>«Развитие связной речи  определяет уровень  речевого и умственного развития ребёнка»</a:t>
            </a:r>
          </a:p>
          <a:p>
            <a:pPr algn="ctr">
              <a:spcBef>
                <a:spcPct val="50000"/>
              </a:spcBef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  <a:latin typeface="Georgia" pitchFamily="18" charset="0"/>
              </a:rPr>
              <a:t>(Л.С. </a:t>
            </a:r>
            <a:r>
              <a:rPr lang="ru-RU" sz="1600" b="1" dirty="0" err="1" smtClean="0">
                <a:solidFill>
                  <a:srgbClr val="002060"/>
                </a:solidFill>
                <a:latin typeface="Georgia" pitchFamily="18" charset="0"/>
              </a:rPr>
              <a:t>Выготский</a:t>
            </a:r>
            <a:r>
              <a:rPr lang="ru-RU" sz="1600" b="1" dirty="0" smtClean="0">
                <a:solidFill>
                  <a:srgbClr val="002060"/>
                </a:solidFill>
                <a:latin typeface="Georgia" pitchFamily="18" charset="0"/>
              </a:rPr>
              <a:t>, Н.И. </a:t>
            </a:r>
            <a:r>
              <a:rPr lang="ru-RU" sz="1600" b="1" dirty="0" err="1" smtClean="0">
                <a:solidFill>
                  <a:srgbClr val="002060"/>
                </a:solidFill>
                <a:latin typeface="Georgia" pitchFamily="18" charset="0"/>
              </a:rPr>
              <a:t>Жинкин</a:t>
            </a:r>
            <a:r>
              <a:rPr lang="ru-RU" sz="1600" b="1" dirty="0" smtClean="0">
                <a:solidFill>
                  <a:srgbClr val="002060"/>
                </a:solidFill>
                <a:latin typeface="Georgia" pitchFamily="18" charset="0"/>
              </a:rPr>
              <a:t>, А.А. Леонтьев)</a:t>
            </a:r>
            <a:endParaRPr lang="ru-RU" sz="1600" b="1" dirty="0">
              <a:solidFill>
                <a:srgbClr val="002060"/>
              </a:solidFill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7519" y="-938784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483767" y="-812626"/>
            <a:ext cx="666023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Спешите творить добро!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5" name="Picture 4" descr="506471899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3768" y="483518"/>
            <a:ext cx="7056784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2cc46179f487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76813" y="1635646"/>
            <a:ext cx="4167187" cy="417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28066"/>
            <a:ext cx="8305800" cy="3987900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7030A0"/>
                </a:solidFill>
              </a:rPr>
              <a:t>Речь - основное средство общения людей, одновременно необходимая основа мышления и его орудие. </a:t>
            </a:r>
            <a:br>
              <a:rPr lang="ru-RU" sz="3200" b="1" dirty="0" smtClean="0">
                <a:solidFill>
                  <a:srgbClr val="7030A0"/>
                </a:solidFill>
              </a:rPr>
            </a:br>
            <a:r>
              <a:rPr lang="ru-RU" sz="3200" b="1" dirty="0" smtClean="0">
                <a:solidFill>
                  <a:srgbClr val="7030A0"/>
                </a:solidFill>
              </a:rPr>
              <a:t>Мыслительные операции (анализ, синтез, сравнение, обобщение, абстракция и др.) развиваются и совершенствуются в процессе овладения речью.</a:t>
            </a:r>
            <a:br>
              <a:rPr lang="ru-RU" sz="3200" b="1" dirty="0" smtClean="0">
                <a:solidFill>
                  <a:srgbClr val="7030A0"/>
                </a:solidFill>
              </a:rPr>
            </a:br>
            <a:r>
              <a:rPr lang="ru-RU" sz="3200" b="1" dirty="0" smtClean="0">
                <a:solidFill>
                  <a:srgbClr val="7030A0"/>
                </a:solidFill>
              </a:rPr>
              <a:t> От уровня речевого развития зависит и общее интеллектуальное развитие</a:t>
            </a:r>
            <a:endParaRPr lang="ru-RU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555526"/>
            <a:ext cx="8208912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Развитие речи оказывает большое влияние на: </a:t>
            </a:r>
          </a:p>
          <a:p>
            <a:pPr algn="ctr"/>
            <a:endParaRPr lang="ru-RU" sz="2000" b="1" dirty="0" smtClean="0">
              <a:solidFill>
                <a:srgbClr val="C00000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ru-RU" sz="3200" b="1" dirty="0" smtClean="0">
                <a:solidFill>
                  <a:srgbClr val="002060"/>
                </a:solidFill>
              </a:rPr>
              <a:t> формирование личности, </a:t>
            </a:r>
          </a:p>
          <a:p>
            <a:pPr>
              <a:buFont typeface="Wingdings" pitchFamily="2" charset="2"/>
              <a:buChar char="§"/>
            </a:pPr>
            <a:r>
              <a:rPr lang="ru-RU" sz="3600" b="1" dirty="0" smtClean="0">
                <a:solidFill>
                  <a:srgbClr val="002060"/>
                </a:solidFill>
              </a:rPr>
              <a:t>волевые качества,</a:t>
            </a:r>
          </a:p>
          <a:p>
            <a:pPr>
              <a:buFont typeface="Wingdings" pitchFamily="2" charset="2"/>
              <a:buChar char="§"/>
            </a:pPr>
            <a:r>
              <a:rPr lang="ru-RU" sz="3600" b="1" dirty="0" smtClean="0">
                <a:solidFill>
                  <a:srgbClr val="002060"/>
                </a:solidFill>
              </a:rPr>
              <a:t> характер,  </a:t>
            </a:r>
          </a:p>
          <a:p>
            <a:pPr>
              <a:buFont typeface="Wingdings" pitchFamily="2" charset="2"/>
              <a:buChar char="§"/>
            </a:pPr>
            <a:r>
              <a:rPr lang="ru-RU" sz="3600" b="1" dirty="0" smtClean="0">
                <a:solidFill>
                  <a:srgbClr val="002060"/>
                </a:solidFill>
              </a:rPr>
              <a:t>взгляды, </a:t>
            </a:r>
          </a:p>
          <a:p>
            <a:pPr>
              <a:buFont typeface="Wingdings" pitchFamily="2" charset="2"/>
              <a:buChar char="§"/>
            </a:pPr>
            <a:r>
              <a:rPr lang="ru-RU" sz="3600" b="1" dirty="0" smtClean="0">
                <a:solidFill>
                  <a:srgbClr val="002060"/>
                </a:solidFill>
              </a:rPr>
              <a:t>убеждения. </a:t>
            </a:r>
            <a:endParaRPr lang="ru-RU" sz="36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11560" y="267495"/>
            <a:ext cx="80648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От уровня речевого развития зависит и общее интеллектуальное развитие.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1833086"/>
            <a:ext cx="820891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800" b="1" dirty="0" smtClean="0">
                <a:solidFill>
                  <a:srgbClr val="002060"/>
                </a:solidFill>
              </a:rPr>
              <a:t>Овладение речевой деятельностью предполагает: </a:t>
            </a:r>
          </a:p>
          <a:p>
            <a:pPr algn="ctr">
              <a:buNone/>
            </a:pPr>
            <a:endParaRPr lang="ru-RU" sz="2800" dirty="0" smtClean="0"/>
          </a:p>
          <a:p>
            <a:pPr>
              <a:buNone/>
            </a:pPr>
            <a:r>
              <a:rPr lang="ru-RU" sz="2800" b="1" dirty="0" smtClean="0">
                <a:solidFill>
                  <a:srgbClr val="C00000"/>
                </a:solidFill>
              </a:rPr>
              <a:t>• способность говорить;</a:t>
            </a:r>
          </a:p>
          <a:p>
            <a:pPr>
              <a:buNone/>
            </a:pPr>
            <a:r>
              <a:rPr lang="ru-RU" sz="2800" b="1" dirty="0" smtClean="0">
                <a:solidFill>
                  <a:srgbClr val="C00000"/>
                </a:solidFill>
              </a:rPr>
              <a:t>• способность понимать сказанное.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251520" y="369225"/>
            <a:ext cx="8568952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ja-JP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Именно в начальной школе формируются предпосылки успешного обучения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ja-JP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ребёнка на последующих ступенях развития.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ja-JP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	На первоначальном  этапе обучения ребёнок должен овладеть основными способами общения, научиться не бояться проблемных ситуаций, получить опыт их решения, развить в себе любознательность, потребность в познании. </a:t>
            </a:r>
            <a:endParaRPr kumimoji="0" lang="ru-RU" altLang="ja-JP" sz="3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483518"/>
            <a:ext cx="83529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Georgia" pitchFamily="18" charset="0"/>
              </a:rPr>
              <a:t>Формы связного высказывания</a:t>
            </a:r>
            <a:endParaRPr lang="ru-RU" sz="2800" b="1" dirty="0">
              <a:solidFill>
                <a:srgbClr val="C00000"/>
              </a:solidFill>
              <a:latin typeface="Georgia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71601" y="1203598"/>
            <a:ext cx="151216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dirty="0" smtClean="0">
              <a:solidFill>
                <a:srgbClr val="002060"/>
              </a:solidFill>
              <a:latin typeface="Georgia" pitchFamily="18" charset="0"/>
            </a:endParaRPr>
          </a:p>
          <a:p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диалог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87824" y="1131590"/>
            <a:ext cx="48965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dirty="0" smtClean="0">
              <a:solidFill>
                <a:srgbClr val="002060"/>
              </a:solidFill>
              <a:latin typeface="Georgia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монолог</a:t>
            </a:r>
            <a:endParaRPr lang="ru-RU" sz="2400" b="1" dirty="0">
              <a:solidFill>
                <a:srgbClr val="002060"/>
              </a:solidFill>
              <a:latin typeface="Georgia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27784" y="1923678"/>
            <a:ext cx="26642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dirty="0" smtClean="0">
              <a:solidFill>
                <a:srgbClr val="002060"/>
              </a:solidFill>
              <a:latin typeface="Georgia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повествование</a:t>
            </a:r>
            <a:endParaRPr lang="ru-RU" sz="2400" b="1" dirty="0">
              <a:solidFill>
                <a:srgbClr val="002060"/>
              </a:solidFill>
              <a:latin typeface="Georgia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64088" y="1923678"/>
            <a:ext cx="33123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dirty="0" smtClean="0">
              <a:solidFill>
                <a:srgbClr val="002060"/>
              </a:solidFill>
              <a:latin typeface="Georgia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описание</a:t>
            </a:r>
            <a:endParaRPr lang="ru-RU" sz="2400" b="1" dirty="0">
              <a:solidFill>
                <a:srgbClr val="002060"/>
              </a:solidFill>
              <a:latin typeface="Georgia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85566" y="3125748"/>
            <a:ext cx="28746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dirty="0" smtClean="0">
              <a:solidFill>
                <a:srgbClr val="002060"/>
              </a:solidFill>
              <a:latin typeface="Georgia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рассуждение</a:t>
            </a:r>
            <a:endParaRPr lang="ru-RU" sz="2400" b="1" dirty="0">
              <a:solidFill>
                <a:srgbClr val="002060"/>
              </a:solidFill>
              <a:latin typeface="Georgia" pitchFamily="18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4499992" y="1059582"/>
            <a:ext cx="1368152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>
            <a:off x="2267744" y="1059582"/>
            <a:ext cx="1512168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5868144" y="1995686"/>
            <a:ext cx="1008112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H="1">
            <a:off x="3851920" y="1995686"/>
            <a:ext cx="144016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5580112" y="1995686"/>
            <a:ext cx="0" cy="14401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Как проявляется низкий уровень развития речи?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419622"/>
            <a:ext cx="871296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b="1" dirty="0" smtClean="0">
                <a:latin typeface="Times New Roman"/>
                <a:ea typeface="Times New Roman"/>
              </a:rPr>
              <a:t>Неразвитая монологическая речь. </a:t>
            </a: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b="1" dirty="0" smtClean="0">
                <a:latin typeface="Times New Roman"/>
                <a:ea typeface="Times New Roman"/>
              </a:rPr>
              <a:t>Школьник может изложить новый материал или пересказать рассказ лишь опираясь на вопрос учителя. </a:t>
            </a: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b="1" dirty="0" smtClean="0">
                <a:latin typeface="Times New Roman"/>
                <a:ea typeface="Times New Roman"/>
              </a:rPr>
              <a:t>В разговоре преобладают существительные или глаголы. </a:t>
            </a: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b="1" dirty="0" smtClean="0">
                <a:latin typeface="Times New Roman"/>
                <a:ea typeface="Times New Roman"/>
              </a:rPr>
              <a:t>Ребенку не хватает слов, еще меньше слов употребляет в собственном речи. </a:t>
            </a: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b="1" dirty="0" smtClean="0">
                <a:latin typeface="Times New Roman"/>
                <a:ea typeface="Times New Roman"/>
              </a:rPr>
              <a:t>Использует только простые, почти не распространенные предложения. </a:t>
            </a: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b="1" dirty="0" smtClean="0">
                <a:latin typeface="Times New Roman"/>
                <a:ea typeface="Times New Roman"/>
              </a:rPr>
              <a:t>Допускает ошибки в построении предложений, в словоизменении. </a:t>
            </a: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b="1" dirty="0" smtClean="0">
                <a:latin typeface="Times New Roman"/>
                <a:ea typeface="Times New Roman"/>
              </a:rPr>
              <a:t>Делает ошибки в падежных окончаниях, смешивает часовые и видовые формы глаголов.</a:t>
            </a:r>
            <a:endParaRPr lang="ru-RU" sz="2000" b="1" dirty="0">
              <a:latin typeface="Times New Roman"/>
              <a:ea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79512" y="401215"/>
            <a:ext cx="8568952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ja-JP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 чему может привести бедность речи?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ja-JP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ja-JP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Бедность речи может стать причиной неудовлетворительных отметок за пересказы, изложения, сочинения, а также негативного отношения ребёнка к чтению в частности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ja-JP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(ведь, читая, ученик не понимает значения большей части слов, а значит, и смысла произведения в целом) и к учёбе вообще.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ja-JP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Выполнить правильно задание  (будь то математика, русский язык или любой другой предмет) ребёнок может только в том случае, если грамотно прочтёт и правильно поймёт содержание. Ведь часто дети не выполняют задание не потому, что не знают, а потому, что не понимают его формулировку. </a:t>
            </a:r>
            <a:endParaRPr kumimoji="0" lang="ru-RU" altLang="ja-JP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0</TotalTime>
  <Words>880</Words>
  <Application>Microsoft Office PowerPoint</Application>
  <PresentationFormat>Экран (16:9)</PresentationFormat>
  <Paragraphs>134</Paragraphs>
  <Slides>20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Поток</vt:lpstr>
      <vt:lpstr>Речевые навыки и их значение                                      в дальнейшем обучении школьников</vt:lpstr>
      <vt:lpstr>Слайд 2</vt:lpstr>
      <vt:lpstr>Речь - основное средство общения людей, одновременно необходимая основа мышления и его орудие.  Мыслительные операции (анализ, синтез, сравнение, обобщение, абстракция и др.) развиваются и совершенствуются в процессе овладения речью.  От уровня речевого развития зависит и общее интеллектуальное развитие</vt:lpstr>
      <vt:lpstr>Слайд 4</vt:lpstr>
      <vt:lpstr>Слайд 5</vt:lpstr>
      <vt:lpstr>Слайд 6</vt:lpstr>
      <vt:lpstr>Слайд 7</vt:lpstr>
      <vt:lpstr>Как проявляется низкий уровень развития речи?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2017-12-19T16:49:39Z</dcterms:created>
  <dcterms:modified xsi:type="dcterms:W3CDTF">2020-12-18T09:10:40Z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LCID">
    <vt:i4>1049</vt:i4>
  </property>
  <property fmtid="{D5CDD505-2E9C-101B-9397-08002B2CF9AE}" pid="3" name="_Version">
    <vt:lpwstr>12.0.4518</vt:lpwstr>
  </property>
</Properties>
</file>