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8" r:id="rId3"/>
    <p:sldId id="260" r:id="rId4"/>
    <p:sldId id="259" r:id="rId5"/>
    <p:sldId id="261" r:id="rId6"/>
    <p:sldId id="267" r:id="rId7"/>
    <p:sldId id="268" r:id="rId8"/>
    <p:sldId id="266" r:id="rId9"/>
    <p:sldId id="265" r:id="rId10"/>
    <p:sldId id="263" r:id="rId11"/>
    <p:sldId id="278" r:id="rId12"/>
    <p:sldId id="264" r:id="rId13"/>
    <p:sldId id="269" r:id="rId14"/>
    <p:sldId id="272" r:id="rId15"/>
    <p:sldId id="271" r:id="rId16"/>
    <p:sldId id="270" r:id="rId17"/>
    <p:sldId id="275" r:id="rId18"/>
    <p:sldId id="277" r:id="rId19"/>
    <p:sldId id="279" r:id="rId20"/>
    <p:sldId id="276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95959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vertBarState="maximized">
    <p:restoredLeft sz="34587" autoAdjust="0"/>
    <p:restoredTop sz="94713" autoAdjust="0"/>
  </p:normalViewPr>
  <p:slideViewPr>
    <p:cSldViewPr>
      <p:cViewPr varScale="1">
        <p:scale>
          <a:sx n="54" d="100"/>
          <a:sy n="54" d="100"/>
        </p:scale>
        <p:origin x="-1056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Равнобедренный треугольник 6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A6A66B80-EBAA-43FE-A9F7-5A4483317D96}" type="datetimeFigureOut">
              <a:rPr lang="ru-RU" smtClean="0"/>
              <a:pPr/>
              <a:t>18.12.2020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B24187C0-4B49-4097-B28D-3D0CAF21C9B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A66B80-EBAA-43FE-A9F7-5A4483317D96}" type="datetimeFigureOut">
              <a:rPr lang="ru-RU" smtClean="0"/>
              <a:pPr/>
              <a:t>18.12.2020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187C0-4B49-4097-B28D-3D0CAF21C9B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A66B80-EBAA-43FE-A9F7-5A4483317D96}" type="datetimeFigureOut">
              <a:rPr lang="ru-RU" smtClean="0"/>
              <a:pPr/>
              <a:t>18.12.2020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187C0-4B49-4097-B28D-3D0CAF21C9B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fld id="{A6A66B80-EBAA-43FE-A9F7-5A4483317D96}" type="datetimeFigureOut">
              <a:rPr lang="ru-RU" smtClean="0"/>
              <a:pPr/>
              <a:t>18.12.2020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187C0-4B49-4097-B28D-3D0CAF21C9B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ый треугольник 8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Равнобедренный треугольник 7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fld id="{A6A66B80-EBAA-43FE-A9F7-5A4483317D96}" type="datetimeFigureOut">
              <a:rPr lang="ru-RU" smtClean="0"/>
              <a:pPr/>
              <a:t>18.12.2020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B24187C0-4B49-4097-B28D-3D0CAF21C9BC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A6A66B80-EBAA-43FE-A9F7-5A4483317D96}" type="datetimeFigureOut">
              <a:rPr lang="ru-RU" smtClean="0"/>
              <a:pPr/>
              <a:t>18.12.2020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B24187C0-4B49-4097-B28D-3D0CAF21C9B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fld id="{A6A66B80-EBAA-43FE-A9F7-5A4483317D96}" type="datetimeFigureOut">
              <a:rPr lang="ru-RU" smtClean="0"/>
              <a:pPr/>
              <a:t>18.12.2020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B24187C0-4B49-4097-B28D-3D0CAF21C9B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A66B80-EBAA-43FE-A9F7-5A4483317D96}" type="datetimeFigureOut">
              <a:rPr lang="ru-RU" smtClean="0"/>
              <a:pPr/>
              <a:t>18.12.2020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187C0-4B49-4097-B28D-3D0CAF21C9B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A6A66B80-EBAA-43FE-A9F7-5A4483317D96}" type="datetimeFigureOut">
              <a:rPr lang="ru-RU" smtClean="0"/>
              <a:pPr/>
              <a:t>18.12.2020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B24187C0-4B49-4097-B28D-3D0CAF21C9B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fld id="{A6A66B80-EBAA-43FE-A9F7-5A4483317D96}" type="datetimeFigureOut">
              <a:rPr lang="ru-RU" smtClean="0"/>
              <a:pPr/>
              <a:t>18.12.2020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B24187C0-4B49-4097-B28D-3D0CAF21C9B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fld id="{A6A66B80-EBAA-43FE-A9F7-5A4483317D96}" type="datetimeFigureOut">
              <a:rPr lang="ru-RU" smtClean="0"/>
              <a:pPr/>
              <a:t>18.12.2020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B24187C0-4B49-4097-B28D-3D0CAF21C9B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ый треугольник 10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A6A66B80-EBAA-43FE-A9F7-5A4483317D96}" type="datetimeFigureOut">
              <a:rPr lang="ru-RU" smtClean="0"/>
              <a:pPr/>
              <a:t>18.12.2020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B24187C0-4B49-4097-B28D-3D0CAF21C9B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764704"/>
            <a:ext cx="8062912" cy="2232248"/>
          </a:xfrm>
        </p:spPr>
        <p:txBody>
          <a:bodyPr>
            <a:normAutofit fontScale="90000"/>
          </a:bodyPr>
          <a:lstStyle/>
          <a:p>
            <a:pPr marL="0" algn="ctr"/>
            <a:r>
              <a:rPr lang="ru-RU" b="1" dirty="0" smtClean="0">
                <a:solidFill>
                  <a:schemeClr val="tx1"/>
                </a:solidFill>
              </a:rPr>
              <a:t/>
            </a:r>
            <a:br>
              <a:rPr lang="ru-RU" b="1" dirty="0" smtClean="0">
                <a:solidFill>
                  <a:schemeClr val="tx1"/>
                </a:solidFill>
              </a:rPr>
            </a:br>
            <a:r>
              <a:rPr lang="ru-RU" b="1" dirty="0" smtClean="0">
                <a:solidFill>
                  <a:schemeClr val="tx1"/>
                </a:solidFill>
              </a:rPr>
              <a:t/>
            </a:r>
            <a:br>
              <a:rPr lang="ru-RU" b="1" dirty="0" smtClean="0">
                <a:solidFill>
                  <a:schemeClr val="tx1"/>
                </a:solidFill>
              </a:rPr>
            </a:br>
            <a:r>
              <a:rPr lang="ru-RU" b="1" dirty="0" smtClean="0">
                <a:solidFill>
                  <a:schemeClr val="tx1"/>
                </a:solidFill>
              </a:rPr>
              <a:t>«</a:t>
            </a:r>
            <a:r>
              <a:rPr lang="ru-RU" b="1" dirty="0" err="1" smtClean="0">
                <a:solidFill>
                  <a:schemeClr val="tx1"/>
                </a:solidFill>
              </a:rPr>
              <a:t>Чистоговорки</a:t>
            </a:r>
            <a:r>
              <a:rPr lang="ru-RU" b="1" dirty="0" smtClean="0">
                <a:solidFill>
                  <a:schemeClr val="tx1"/>
                </a:solidFill>
              </a:rPr>
              <a:t> - как средство развития речи. Учимся играя»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40544" y="4437112"/>
            <a:ext cx="8062912" cy="864096"/>
          </a:xfrm>
        </p:spPr>
        <p:txBody>
          <a:bodyPr>
            <a:normAutofit/>
          </a:bodyPr>
          <a:lstStyle/>
          <a:p>
            <a:r>
              <a:rPr lang="ru-RU" sz="1800" b="1" dirty="0" smtClean="0"/>
              <a:t>Подготовил:</a:t>
            </a:r>
          </a:p>
          <a:p>
            <a:r>
              <a:rPr lang="ru-RU" sz="1800" b="1" dirty="0" smtClean="0"/>
              <a:t>Учитель – логопед </a:t>
            </a:r>
            <a:r>
              <a:rPr lang="ru-RU" sz="1800" b="1" dirty="0" err="1" smtClean="0"/>
              <a:t>Черникова</a:t>
            </a:r>
            <a:r>
              <a:rPr lang="ru-RU" sz="1800" b="1" dirty="0" smtClean="0"/>
              <a:t> Е.Г.</a:t>
            </a:r>
            <a:endParaRPr lang="ru-RU" sz="1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лако 1"/>
          <p:cNvSpPr/>
          <p:nvPr/>
        </p:nvSpPr>
        <p:spPr bwMode="auto">
          <a:xfrm>
            <a:off x="1714752" y="1714126"/>
            <a:ext cx="4785873" cy="2501437"/>
          </a:xfrm>
          <a:prstGeom prst="cloud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rgbClr val="00B0F0"/>
              </a:gs>
              <a:gs pos="100000">
                <a:srgbClr val="CCFFFF"/>
              </a:gs>
            </a:gsLst>
            <a:path path="circle">
              <a:fillToRect l="100000" t="100000"/>
            </a:path>
            <a:tileRect r="-100000" b="-10000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ru-RU" sz="3200" b="1" dirty="0" smtClean="0">
                <a:solidFill>
                  <a:srgbClr val="C00000"/>
                </a:solidFill>
                <a:latin typeface="Arial" charset="0"/>
              </a:rPr>
              <a:t>Р</a:t>
            </a:r>
            <a:r>
              <a:rPr lang="ru-RU" sz="3200" b="1" dirty="0" smtClean="0">
                <a:solidFill>
                  <a:schemeClr val="tx1"/>
                </a:solidFill>
                <a:latin typeface="Arial" charset="0"/>
              </a:rPr>
              <a:t>У – </a:t>
            </a:r>
            <a:r>
              <a:rPr lang="ru-RU" sz="3200" b="1" dirty="0" smtClean="0">
                <a:solidFill>
                  <a:srgbClr val="C00000"/>
                </a:solidFill>
                <a:latin typeface="Arial" charset="0"/>
              </a:rPr>
              <a:t>Р</a:t>
            </a:r>
            <a:r>
              <a:rPr lang="ru-RU" sz="3200" b="1" dirty="0" smtClean="0">
                <a:solidFill>
                  <a:schemeClr val="tx1"/>
                </a:solidFill>
                <a:latin typeface="Arial" charset="0"/>
              </a:rPr>
              <a:t>У – </a:t>
            </a:r>
            <a:r>
              <a:rPr lang="ru-RU" sz="3200" b="1" dirty="0" smtClean="0">
                <a:solidFill>
                  <a:srgbClr val="C00000"/>
                </a:solidFill>
                <a:latin typeface="Arial" charset="0"/>
              </a:rPr>
              <a:t>Р</a:t>
            </a:r>
            <a:r>
              <a:rPr lang="ru-RU" sz="3200" b="1" dirty="0" smtClean="0">
                <a:solidFill>
                  <a:schemeClr val="tx1"/>
                </a:solidFill>
                <a:latin typeface="Arial" charset="0"/>
              </a:rPr>
              <a:t>У – разбудите </a:t>
            </a:r>
            <a:r>
              <a:rPr lang="ru-RU" sz="2400" b="1" dirty="0" smtClean="0">
                <a:solidFill>
                  <a:srgbClr val="00B0F0"/>
                </a:solidFill>
                <a:latin typeface="Arial" charset="0"/>
              </a:rPr>
              <a:t>детвору</a:t>
            </a:r>
            <a:endParaRPr lang="ru-RU" sz="2400" b="1" dirty="0">
              <a:solidFill>
                <a:srgbClr val="00B0F0"/>
              </a:solidFill>
              <a:latin typeface="Arial" charset="0"/>
            </a:endParaRPr>
          </a:p>
        </p:txBody>
      </p:sp>
      <p:pic>
        <p:nvPicPr>
          <p:cNvPr id="3" name="Объект 4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570663" y="763588"/>
            <a:ext cx="2573337" cy="3525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3789040"/>
            <a:ext cx="3286125" cy="328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10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" dur="50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188641"/>
            <a:ext cx="8712968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3200" b="1" dirty="0" smtClean="0"/>
              <a:t>Жа-жа-жа - есть иголки у </a:t>
            </a:r>
            <a:r>
              <a:rPr lang="ru-RU" sz="3200" b="1" dirty="0" smtClean="0">
                <a:solidFill>
                  <a:schemeClr val="bg1">
                    <a:lumMod val="65000"/>
                    <a:lumOff val="35000"/>
                  </a:schemeClr>
                </a:solidFill>
              </a:rPr>
              <a:t>ежа</a:t>
            </a:r>
            <a:r>
              <a:rPr lang="ru-RU" sz="3200" b="1" dirty="0" smtClean="0"/>
              <a:t>.</a:t>
            </a:r>
            <a:br>
              <a:rPr lang="ru-RU" sz="3200" b="1" dirty="0" smtClean="0"/>
            </a:br>
            <a:r>
              <a:rPr lang="ru-RU" sz="3200" b="1" dirty="0" err="1" smtClean="0"/>
              <a:t>Ло-ло-ло</a:t>
            </a:r>
            <a:r>
              <a:rPr lang="ru-RU" sz="3200" b="1" dirty="0" smtClean="0"/>
              <a:t> - на улице </a:t>
            </a:r>
            <a:r>
              <a:rPr lang="ru-RU" sz="3200" b="1" dirty="0" smtClean="0">
                <a:solidFill>
                  <a:schemeClr val="bg1">
                    <a:lumMod val="65000"/>
                    <a:lumOff val="35000"/>
                  </a:schemeClr>
                </a:solidFill>
              </a:rPr>
              <a:t>тепло</a:t>
            </a:r>
            <a:r>
              <a:rPr lang="ru-RU" sz="3200" b="1" dirty="0" smtClean="0"/>
              <a:t>.</a:t>
            </a:r>
            <a:br>
              <a:rPr lang="ru-RU" sz="3200" b="1" dirty="0" smtClean="0"/>
            </a:br>
            <a:r>
              <a:rPr lang="ru-RU" sz="3200" b="1" dirty="0" err="1" smtClean="0"/>
              <a:t>Лу-лу-лу</a:t>
            </a:r>
            <a:r>
              <a:rPr lang="ru-RU" sz="3200" b="1" dirty="0" smtClean="0"/>
              <a:t> - стул стоит в </a:t>
            </a:r>
            <a:r>
              <a:rPr lang="ru-RU" sz="3200" b="1" dirty="0" smtClean="0">
                <a:solidFill>
                  <a:srgbClr val="595959"/>
                </a:solidFill>
              </a:rPr>
              <a:t>углу</a:t>
            </a:r>
            <a:r>
              <a:rPr lang="ru-RU" sz="3200" b="1" dirty="0" smtClean="0"/>
              <a:t>.</a:t>
            </a:r>
            <a:br>
              <a:rPr lang="ru-RU" sz="3200" b="1" dirty="0" smtClean="0"/>
            </a:br>
            <a:r>
              <a:rPr lang="ru-RU" sz="3200" b="1" dirty="0" err="1" smtClean="0"/>
              <a:t>Оль-оль-оль</a:t>
            </a:r>
            <a:r>
              <a:rPr lang="ru-RU" sz="3200" b="1" dirty="0" smtClean="0"/>
              <a:t> - мы купим </a:t>
            </a:r>
            <a:r>
              <a:rPr lang="ru-RU" sz="3200" b="1" dirty="0" smtClean="0">
                <a:solidFill>
                  <a:schemeClr val="bg1">
                    <a:lumMod val="65000"/>
                    <a:lumOff val="35000"/>
                  </a:schemeClr>
                </a:solidFill>
              </a:rPr>
              <a:t>соль</a:t>
            </a:r>
            <a:r>
              <a:rPr lang="ru-RU" sz="3200" b="1" dirty="0" smtClean="0"/>
              <a:t>.</a:t>
            </a:r>
            <a:br>
              <a:rPr lang="ru-RU" sz="3200" b="1" dirty="0" smtClean="0"/>
            </a:br>
            <a:r>
              <a:rPr lang="ru-RU" sz="3200" b="1" dirty="0" err="1" smtClean="0"/>
              <a:t>Ра-ра-ра</a:t>
            </a:r>
            <a:r>
              <a:rPr lang="ru-RU" sz="3200" b="1" dirty="0" smtClean="0"/>
              <a:t> - начинается </a:t>
            </a:r>
            <a:r>
              <a:rPr lang="ru-RU" sz="3200" b="1" dirty="0" smtClean="0">
                <a:solidFill>
                  <a:schemeClr val="bg1">
                    <a:lumMod val="65000"/>
                    <a:lumOff val="35000"/>
                  </a:schemeClr>
                </a:solidFill>
              </a:rPr>
              <a:t>игра</a:t>
            </a:r>
            <a:r>
              <a:rPr lang="ru-RU" sz="3200" b="1" dirty="0" smtClean="0"/>
              <a:t>.</a:t>
            </a:r>
            <a:br>
              <a:rPr lang="ru-RU" sz="3200" b="1" dirty="0" smtClean="0"/>
            </a:br>
            <a:r>
              <a:rPr lang="ru-RU" sz="3200" b="1" dirty="0" err="1" smtClean="0"/>
              <a:t>Ры-ры-ры</a:t>
            </a:r>
            <a:r>
              <a:rPr lang="ru-RU" sz="3200" b="1" dirty="0" smtClean="0"/>
              <a:t> - у мальчиков </a:t>
            </a:r>
            <a:r>
              <a:rPr lang="ru-RU" sz="3200" b="1" dirty="0" smtClean="0">
                <a:solidFill>
                  <a:schemeClr val="bg1">
                    <a:lumMod val="65000"/>
                    <a:lumOff val="35000"/>
                  </a:schemeClr>
                </a:solidFill>
              </a:rPr>
              <a:t>шары</a:t>
            </a:r>
            <a:r>
              <a:rPr lang="ru-RU" sz="3200" b="1" dirty="0" smtClean="0"/>
              <a:t>.</a:t>
            </a:r>
            <a:br>
              <a:rPr lang="ru-RU" sz="3200" b="1" dirty="0" smtClean="0"/>
            </a:br>
            <a:r>
              <a:rPr lang="ru-RU" sz="3200" b="1" dirty="0" err="1" smtClean="0"/>
              <a:t>Ри-ри-ри</a:t>
            </a:r>
            <a:r>
              <a:rPr lang="ru-RU" sz="3200" b="1" dirty="0" smtClean="0"/>
              <a:t> - на ветках </a:t>
            </a:r>
            <a:r>
              <a:rPr lang="ru-RU" sz="3200" b="1" dirty="0" smtClean="0">
                <a:solidFill>
                  <a:schemeClr val="bg1">
                    <a:lumMod val="65000"/>
                    <a:lumOff val="35000"/>
                  </a:schemeClr>
                </a:solidFill>
              </a:rPr>
              <a:t>снегири</a:t>
            </a:r>
            <a:r>
              <a:rPr lang="ru-RU" sz="3200" b="1" dirty="0" smtClean="0"/>
              <a:t>.</a:t>
            </a:r>
            <a:br>
              <a:rPr lang="ru-RU" sz="3200" b="1" dirty="0" smtClean="0"/>
            </a:br>
            <a:r>
              <a:rPr lang="ru-RU" sz="3200" b="1" dirty="0" smtClean="0"/>
              <a:t>Ар-ар-ар - кипит наш </a:t>
            </a:r>
            <a:r>
              <a:rPr lang="ru-RU" sz="3200" b="1" dirty="0" smtClean="0">
                <a:solidFill>
                  <a:schemeClr val="bg1">
                    <a:lumMod val="65000"/>
                    <a:lumOff val="35000"/>
                  </a:schemeClr>
                </a:solidFill>
              </a:rPr>
              <a:t>самовар</a:t>
            </a:r>
            <a:r>
              <a:rPr lang="ru-RU" sz="3200" b="1" dirty="0" smtClean="0"/>
              <a:t>.</a:t>
            </a:r>
            <a:br>
              <a:rPr lang="ru-RU" sz="3200" b="1" dirty="0" smtClean="0"/>
            </a:br>
            <a:r>
              <a:rPr lang="ru-RU" sz="3200" b="1" dirty="0" smtClean="0"/>
              <a:t>Ор-ор-ор - созрел красный </a:t>
            </a:r>
            <a:r>
              <a:rPr lang="ru-RU" sz="3200" b="1" dirty="0" smtClean="0">
                <a:solidFill>
                  <a:schemeClr val="bg1">
                    <a:lumMod val="65000"/>
                    <a:lumOff val="35000"/>
                  </a:schemeClr>
                </a:solidFill>
              </a:rPr>
              <a:t>помидор</a:t>
            </a:r>
            <a:r>
              <a:rPr lang="ru-RU" sz="3200" b="1" dirty="0" smtClean="0"/>
              <a:t>.</a:t>
            </a:r>
            <a:endParaRPr lang="ru-RU" sz="3200" b="1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лако 1"/>
          <p:cNvSpPr/>
          <p:nvPr/>
        </p:nvSpPr>
        <p:spPr bwMode="auto">
          <a:xfrm>
            <a:off x="467544" y="1556792"/>
            <a:ext cx="8676456" cy="4248472"/>
          </a:xfrm>
          <a:prstGeom prst="cloud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rgbClr val="00B0F0"/>
              </a:gs>
              <a:gs pos="100000">
                <a:srgbClr val="CCFFFF"/>
              </a:gs>
            </a:gsLst>
            <a:path path="circle">
              <a:fillToRect l="100000" t="100000"/>
            </a:path>
            <a:tileRect r="-100000" b="-10000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r>
              <a:rPr lang="ru-RU" sz="2400" b="1" dirty="0" smtClean="0">
                <a:solidFill>
                  <a:srgbClr val="FFC000"/>
                </a:solidFill>
                <a:latin typeface="Verdana" pitchFamily="34" charset="0"/>
              </a:rPr>
              <a:t>АР—АР—АР</a:t>
            </a:r>
            <a:r>
              <a:rPr lang="ru-RU" sz="2400" b="1" dirty="0" smtClean="0">
                <a:latin typeface="Verdana" pitchFamily="34" charset="0"/>
              </a:rPr>
              <a:t> — в небе красный шар.</a:t>
            </a:r>
          </a:p>
          <a:p>
            <a:r>
              <a:rPr lang="en-US" sz="2400" b="1" dirty="0" smtClean="0">
                <a:solidFill>
                  <a:srgbClr val="FFC000"/>
                </a:solidFill>
                <a:latin typeface="Verdana" pitchFamily="34" charset="0"/>
              </a:rPr>
              <a:t>OP</a:t>
            </a:r>
            <a:r>
              <a:rPr lang="ru-RU" sz="2400" b="1" dirty="0" smtClean="0">
                <a:solidFill>
                  <a:srgbClr val="FFC000"/>
                </a:solidFill>
                <a:latin typeface="Verdana" pitchFamily="34" charset="0"/>
              </a:rPr>
              <a:t>—</a:t>
            </a:r>
            <a:r>
              <a:rPr lang="en-US" sz="2400" b="1" dirty="0" smtClean="0">
                <a:solidFill>
                  <a:srgbClr val="FFC000"/>
                </a:solidFill>
                <a:latin typeface="Verdana" pitchFamily="34" charset="0"/>
              </a:rPr>
              <a:t>OP</a:t>
            </a:r>
            <a:r>
              <a:rPr lang="ru-RU" sz="2400" b="1" dirty="0" smtClean="0">
                <a:solidFill>
                  <a:srgbClr val="FFC000"/>
                </a:solidFill>
                <a:latin typeface="Verdana" pitchFamily="34" charset="0"/>
              </a:rPr>
              <a:t>—</a:t>
            </a:r>
            <a:r>
              <a:rPr lang="en-US" sz="2400" b="1" dirty="0" smtClean="0">
                <a:solidFill>
                  <a:srgbClr val="FFC000"/>
                </a:solidFill>
                <a:latin typeface="Verdana" pitchFamily="34" charset="0"/>
              </a:rPr>
              <a:t>OP</a:t>
            </a:r>
            <a:r>
              <a:rPr lang="ru-RU" sz="2400" b="1" dirty="0" smtClean="0">
                <a:solidFill>
                  <a:srgbClr val="FFC000"/>
                </a:solidFill>
                <a:latin typeface="Verdana" pitchFamily="34" charset="0"/>
              </a:rPr>
              <a:t> </a:t>
            </a:r>
            <a:r>
              <a:rPr lang="ru-RU" sz="2400" b="1" dirty="0" smtClean="0">
                <a:latin typeface="Verdana" pitchFamily="34" charset="0"/>
              </a:rPr>
              <a:t>— шар летит во двор.	</a:t>
            </a:r>
            <a:r>
              <a:rPr lang="ru-RU" sz="2400" b="1" i="1" dirty="0" smtClean="0">
                <a:latin typeface="Verdana" pitchFamily="34" charset="0"/>
              </a:rPr>
              <a:t/>
            </a:r>
            <a:br>
              <a:rPr lang="ru-RU" sz="2400" b="1" i="1" dirty="0" smtClean="0">
                <a:latin typeface="Verdana" pitchFamily="34" charset="0"/>
              </a:rPr>
            </a:br>
            <a:r>
              <a:rPr lang="ru-RU" sz="2400" b="1" dirty="0" smtClean="0">
                <a:solidFill>
                  <a:srgbClr val="FFC000"/>
                </a:solidFill>
                <a:latin typeface="Verdana" pitchFamily="34" charset="0"/>
              </a:rPr>
              <a:t>УР—УР—УР</a:t>
            </a:r>
            <a:r>
              <a:rPr lang="ru-RU" sz="2400" b="1" dirty="0" smtClean="0">
                <a:latin typeface="Verdana" pitchFamily="34" charset="0"/>
              </a:rPr>
              <a:t> — распугает шар всех кур.	</a:t>
            </a:r>
          </a:p>
          <a:p>
            <a:r>
              <a:rPr lang="ru-RU" sz="2400" b="1" dirty="0" smtClean="0">
                <a:solidFill>
                  <a:srgbClr val="FFC000"/>
                </a:solidFill>
                <a:latin typeface="Verdana" pitchFamily="34" charset="0"/>
              </a:rPr>
              <a:t>ИР—ИР—ИР</a:t>
            </a:r>
            <a:r>
              <a:rPr lang="ru-RU" sz="2400" b="1" dirty="0" smtClean="0">
                <a:latin typeface="Verdana" pitchFamily="34" charset="0"/>
              </a:rPr>
              <a:t> — облетел наш шар весь мир.</a:t>
            </a:r>
            <a:r>
              <a:rPr lang="ru-RU" sz="2400" dirty="0" smtClean="0">
                <a:latin typeface="Verdana" pitchFamily="34" charset="0"/>
              </a:rPr>
              <a:t> </a:t>
            </a:r>
            <a:endParaRPr lang="ru-RU" sz="2400" dirty="0">
              <a:latin typeface="Verdana" pitchFamily="34" charset="0"/>
            </a:endParaRPr>
          </a:p>
        </p:txBody>
      </p:sp>
      <p:pic>
        <p:nvPicPr>
          <p:cNvPr id="3" name="Объект 4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092280" y="836712"/>
            <a:ext cx="2573337" cy="3525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251520" y="267494"/>
            <a:ext cx="8435280" cy="1001266"/>
          </a:xfrm>
        </p:spPr>
        <p:txBody>
          <a:bodyPr>
            <a:normAutofit fontScale="90000"/>
          </a:bodyPr>
          <a:lstStyle/>
          <a:p>
            <a:pPr lvl="0"/>
            <a:r>
              <a:rPr lang="ru-RU" dirty="0" smtClean="0">
                <a:latin typeface="Times New Roman" pitchFamily="18" charset="0"/>
                <a:ea typeface="Calibri"/>
                <a:cs typeface="Times New Roman" pitchFamily="18" charset="0"/>
              </a:rPr>
              <a:t>«Скажи с различной интонацией» </a:t>
            </a:r>
            <a:r>
              <a:rPr lang="ru-RU" sz="3100" dirty="0" smtClean="0">
                <a:latin typeface="Times New Roman" pitchFamily="18" charset="0"/>
                <a:ea typeface="Calibri"/>
                <a:cs typeface="Times New Roman" pitchFamily="18" charset="0"/>
              </a:rPr>
              <a:t>(восклицательной, вопросительной)</a:t>
            </a:r>
            <a:endParaRPr lang="ru-RU" sz="3600" dirty="0" smtClean="0"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001266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i="1" dirty="0" smtClean="0"/>
              <a:t>Придумай </a:t>
            </a:r>
            <a:r>
              <a:rPr lang="ru-RU" b="1" i="1" dirty="0" err="1" smtClean="0"/>
              <a:t>чистоговорку</a:t>
            </a:r>
            <a:r>
              <a:rPr lang="ru-RU" b="1" i="1" dirty="0" smtClean="0"/>
              <a:t> по картинке</a:t>
            </a:r>
            <a:r>
              <a:rPr lang="ru-RU" b="1" dirty="0" smtClean="0"/>
              <a:t> </a:t>
            </a:r>
            <a:endParaRPr lang="ru-RU" b="1" dirty="0"/>
          </a:p>
        </p:txBody>
      </p:sp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1556793"/>
            <a:ext cx="7776864" cy="5136108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827584" y="5783938"/>
            <a:ext cx="540059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Verdana" pitchFamily="34" charset="0"/>
              </a:rPr>
              <a:t>РЫ – РЫ- РЫ -Кроты вырыли норы</a:t>
            </a:r>
            <a:r>
              <a:rPr lang="ru-RU" sz="1400" b="1" dirty="0" smtClean="0">
                <a:solidFill>
                  <a:srgbClr val="0000FF"/>
                </a:solidFill>
                <a:latin typeface="Verdana" pitchFamily="34" charset="0"/>
              </a:rPr>
              <a:t>.</a:t>
            </a:r>
            <a:endParaRPr lang="ru-RU" sz="1400" b="1" dirty="0">
              <a:solidFill>
                <a:srgbClr val="0000FF"/>
              </a:solidFill>
              <a:latin typeface="Verdana" pitchFamily="34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/>
          <p:cNvPicPr>
            <a:picLocks noChangeAspect="1" noChangeArrowheads="1"/>
          </p:cNvPicPr>
          <p:nvPr/>
        </p:nvPicPr>
        <p:blipFill>
          <a:blip r:embed="rId2" cstate="print">
            <a:lum contrast="42000"/>
          </a:blip>
          <a:srcRect/>
          <a:stretch>
            <a:fillRect/>
          </a:stretch>
        </p:blipFill>
        <p:spPr>
          <a:xfrm>
            <a:off x="1763713" y="1341438"/>
            <a:ext cx="2376487" cy="2447925"/>
          </a:xfrm>
          <a:prstGeom prst="rect">
            <a:avLst/>
          </a:prstGeom>
          <a:noFill/>
        </p:spPr>
      </p:pic>
      <p:pic>
        <p:nvPicPr>
          <p:cNvPr id="3" name="Picture 6"/>
          <p:cNvPicPr>
            <a:picLocks noChangeAspect="1" noChangeArrowheads="1"/>
          </p:cNvPicPr>
          <p:nvPr/>
        </p:nvPicPr>
        <p:blipFill>
          <a:blip r:embed="rId3" cstate="print">
            <a:lum bright="-12000" contrast="48000"/>
          </a:blip>
          <a:srcRect l="5542"/>
          <a:stretch>
            <a:fillRect/>
          </a:stretch>
        </p:blipFill>
        <p:spPr bwMode="auto">
          <a:xfrm>
            <a:off x="5580063" y="1916113"/>
            <a:ext cx="2292350" cy="1604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251520" y="4721662"/>
            <a:ext cx="878497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err="1" smtClean="0">
                <a:solidFill>
                  <a:schemeClr val="bg1">
                    <a:lumMod val="65000"/>
                    <a:lumOff val="35000"/>
                  </a:schemeClr>
                </a:solidFill>
              </a:rPr>
              <a:t>ШКУ-ШКА-ШКУ-Петрушка</a:t>
            </a:r>
            <a:r>
              <a:rPr lang="ru-RU" sz="3200" b="1" dirty="0" smtClean="0">
                <a:solidFill>
                  <a:schemeClr val="bg1">
                    <a:lumMod val="65000"/>
                    <a:lumOff val="35000"/>
                  </a:schemeClr>
                </a:solidFill>
              </a:rPr>
              <a:t> ест ватрушку</a:t>
            </a:r>
            <a:r>
              <a:rPr lang="ru-RU" b="1" dirty="0" smtClean="0">
                <a:solidFill>
                  <a:srgbClr val="FFFF00"/>
                </a:solidFill>
              </a:rPr>
              <a:t>.</a:t>
            </a:r>
            <a:endParaRPr lang="ru-RU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1.JPG"/>
          <p:cNvPicPr>
            <a:picLocks noChangeAspect="1"/>
          </p:cNvPicPr>
          <p:nvPr/>
        </p:nvPicPr>
        <p:blipFill>
          <a:blip r:embed="rId2" cstate="print"/>
          <a:srcRect l="2461" t="2343" r="2461" b="3906"/>
          <a:stretch>
            <a:fillRect/>
          </a:stretch>
        </p:blipFill>
        <p:spPr>
          <a:xfrm>
            <a:off x="539552" y="0"/>
            <a:ext cx="8136904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800" dirty="0" smtClean="0">
                <a:latin typeface="Times New Roman" pitchFamily="18" charset="0"/>
                <a:ea typeface="Calibri"/>
                <a:cs typeface="Times New Roman" pitchFamily="18" charset="0"/>
              </a:rPr>
              <a:t>Посчитай</a:t>
            </a:r>
            <a:endParaRPr lang="ru-RU" sz="48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0" y="1988840"/>
            <a:ext cx="889248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14400"/>
            <a:r>
              <a:rPr lang="ru-RU" sz="3600" b="1" dirty="0" smtClean="0">
                <a:latin typeface="Times New Roman" pitchFamily="18" charset="0"/>
                <a:ea typeface="Calibri"/>
                <a:cs typeface="Times New Roman" pitchFamily="18" charset="0"/>
              </a:rPr>
              <a:t>АШ-АШ-АШ- ОДИН  КАРАНДАШ</a:t>
            </a:r>
            <a:endParaRPr lang="ru-RU" sz="2800" b="1" dirty="0" smtClean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914400"/>
            <a:endParaRPr lang="ru-RU" sz="3600" b="1" dirty="0" smtClean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914400"/>
            <a:r>
              <a:rPr lang="ru-RU" sz="3600" b="1" dirty="0" smtClean="0">
                <a:latin typeface="Times New Roman" pitchFamily="18" charset="0"/>
                <a:ea typeface="Calibri"/>
                <a:cs typeface="Times New Roman" pitchFamily="18" charset="0"/>
              </a:rPr>
              <a:t>ША-ША-ША- ДВА  КАРАНДАША</a:t>
            </a:r>
            <a:endParaRPr lang="ru-RU" sz="2800" b="1" dirty="0" smtClean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914400"/>
            <a:endParaRPr lang="ru-RU" sz="3600" b="1" dirty="0" smtClean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914400"/>
            <a:r>
              <a:rPr lang="ru-RU" sz="3600" b="1" dirty="0" smtClean="0">
                <a:latin typeface="Times New Roman" pitchFamily="18" charset="0"/>
                <a:ea typeface="Calibri"/>
                <a:cs typeface="Times New Roman" pitchFamily="18" charset="0"/>
              </a:rPr>
              <a:t>ШЕЙ-ШЕЙ-ШЕЙ- ПЯТЬ  КАРАНДАШЕЙ</a:t>
            </a:r>
            <a:endParaRPr lang="ru-RU" sz="2800" b="1" dirty="0" smtClean="0"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476672"/>
            <a:ext cx="8064896" cy="54476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5">
                    <a:lumMod val="60000"/>
                    <a:lumOff val="40000"/>
                  </a:schemeClr>
                </a:solidFill>
              </a:rPr>
              <a:t>Проговорить  </a:t>
            </a:r>
            <a:r>
              <a:rPr lang="ru-RU" sz="32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5">
                    <a:lumMod val="60000"/>
                    <a:lumOff val="40000"/>
                  </a:schemeClr>
                </a:solidFill>
              </a:rPr>
              <a:t>чистоговорку</a:t>
            </a:r>
            <a:r>
              <a:rPr lang="ru-RU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5">
                    <a:lumMod val="60000"/>
                    <a:lumOff val="40000"/>
                  </a:schemeClr>
                </a:solidFill>
              </a:rPr>
              <a:t> медленно, быстро </a:t>
            </a:r>
            <a:r>
              <a:rPr lang="ru-RU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5">
                    <a:lumMod val="60000"/>
                    <a:lumOff val="40000"/>
                  </a:schemeClr>
                </a:solidFill>
              </a:rPr>
              <a:t>(</a:t>
            </a:r>
            <a:r>
              <a:rPr lang="ru-RU" sz="2800" b="1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шёпотом, громко)</a:t>
            </a:r>
          </a:p>
          <a:p>
            <a:pPr algn="ctr">
              <a:buNone/>
            </a:pPr>
            <a:endParaRPr lang="ru-RU" sz="3200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chemeClr val="accent5">
                  <a:lumMod val="75000"/>
                </a:schemeClr>
              </a:solidFill>
            </a:endParaRPr>
          </a:p>
          <a:p>
            <a:pPr algn="just">
              <a:buNone/>
            </a:pPr>
            <a:r>
              <a:rPr lang="ru-RU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FF00"/>
                </a:solidFill>
              </a:rPr>
              <a:t>Кашку кушали из чашки – </a:t>
            </a:r>
          </a:p>
          <a:p>
            <a:pPr algn="just">
              <a:buNone/>
            </a:pPr>
            <a:r>
              <a:rPr lang="ru-RU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FF00"/>
                </a:solidFill>
              </a:rPr>
              <a:t>Не доели ложку кашки…</a:t>
            </a:r>
          </a:p>
          <a:p>
            <a:pPr algn="just">
              <a:buNone/>
            </a:pPr>
            <a:r>
              <a:rPr lang="ru-RU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FF00"/>
                </a:solidFill>
              </a:rPr>
              <a:t>В этой чашке,</a:t>
            </a:r>
          </a:p>
          <a:p>
            <a:pPr algn="just">
              <a:buNone/>
            </a:pPr>
            <a:r>
              <a:rPr lang="ru-RU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FF00"/>
                </a:solidFill>
              </a:rPr>
              <a:t>В ложке кашки</a:t>
            </a:r>
          </a:p>
          <a:p>
            <a:pPr algn="just">
              <a:buNone/>
            </a:pPr>
            <a:r>
              <a:rPr lang="ru-RU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FF00"/>
                </a:solidFill>
              </a:rPr>
              <a:t>Утонули две букашки!</a:t>
            </a:r>
          </a:p>
          <a:p>
            <a:pPr algn="just">
              <a:buNone/>
            </a:pPr>
            <a:r>
              <a:rPr lang="ru-RU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FF00"/>
                </a:solidFill>
              </a:rPr>
              <a:t>Если жалко вам букашку – Доедайте в чашках кашку!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188640"/>
            <a:ext cx="8568952" cy="64017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u="sng" dirty="0" smtClean="0">
                <a:solidFill>
                  <a:srgbClr val="FFC000"/>
                </a:solidFill>
              </a:rPr>
              <a:t>Проговорить 3 раза ( Медленно, быстрее, очень быстро, но без ошибок и четко проговаривая, все звуки).</a:t>
            </a:r>
          </a:p>
          <a:p>
            <a:pPr algn="just">
              <a:buNone/>
            </a:pPr>
            <a:endParaRPr lang="ru-RU" sz="4800" b="1" u="sng" dirty="0" smtClean="0"/>
          </a:p>
          <a:p>
            <a:pPr>
              <a:buNone/>
            </a:pPr>
            <a:r>
              <a:rPr lang="ru-RU" sz="3600" b="1" dirty="0" smtClean="0"/>
              <a:t>Наши руки были в мыле,</a:t>
            </a:r>
          </a:p>
          <a:p>
            <a:pPr>
              <a:buNone/>
            </a:pPr>
            <a:r>
              <a:rPr lang="ru-RU" sz="3600" b="1" dirty="0" smtClean="0"/>
              <a:t> Мы посуду сами мыли, </a:t>
            </a:r>
          </a:p>
          <a:p>
            <a:pPr>
              <a:buNone/>
            </a:pPr>
            <a:r>
              <a:rPr lang="ru-RU" sz="3600" b="1" dirty="0" smtClean="0"/>
              <a:t> Мы посуду мыли сами,</a:t>
            </a:r>
          </a:p>
          <a:p>
            <a:pPr>
              <a:buNone/>
            </a:pPr>
            <a:r>
              <a:rPr lang="ru-RU" sz="3600" b="1" dirty="0" smtClean="0"/>
              <a:t> Помогали нашей маме.</a:t>
            </a:r>
          </a:p>
          <a:p>
            <a:pPr>
              <a:buNone/>
            </a:pPr>
            <a:r>
              <a:rPr lang="ru-RU" sz="3200" dirty="0" smtClean="0"/>
              <a:t> </a:t>
            </a:r>
          </a:p>
          <a:p>
            <a:pPr>
              <a:buNone/>
            </a:pPr>
            <a:endParaRPr lang="ru-RU" dirty="0"/>
          </a:p>
          <a:p>
            <a:pPr>
              <a:buNone/>
            </a:pPr>
            <a:r>
              <a:rPr lang="ru-RU" dirty="0" smtClean="0"/>
              <a:t>                    </a:t>
            </a:r>
          </a:p>
          <a:p>
            <a:pPr>
              <a:buNone/>
            </a:pPr>
            <a:endParaRPr lang="ru-RU" dirty="0"/>
          </a:p>
          <a:p>
            <a:pPr>
              <a:buNone/>
            </a:pPr>
            <a:r>
              <a:rPr lang="ru-RU" dirty="0" smtClean="0"/>
              <a:t>		  		</a:t>
            </a:r>
          </a:p>
          <a:p>
            <a:pPr>
              <a:buNone/>
            </a:pPr>
            <a:r>
              <a:rPr lang="ru-RU" sz="2400" b="1" dirty="0">
                <a:solidFill>
                  <a:srgbClr val="FFC000"/>
                </a:solidFill>
              </a:rPr>
              <a:t>	</a:t>
            </a:r>
            <a:r>
              <a:rPr lang="ru-RU" sz="2400" b="1" dirty="0" smtClean="0">
                <a:solidFill>
                  <a:srgbClr val="FFC000"/>
                </a:solidFill>
              </a:rPr>
              <a:t>				радостно, грустно.</a:t>
            </a:r>
            <a:endParaRPr lang="ru-RU" b="1" dirty="0" smtClean="0">
              <a:solidFill>
                <a:srgbClr val="FFC000"/>
              </a:solidFill>
            </a:endParaRPr>
          </a:p>
          <a:p>
            <a:pPr>
              <a:buNone/>
            </a:pPr>
            <a:endParaRPr lang="ru-RU" dirty="0" smtClean="0"/>
          </a:p>
        </p:txBody>
      </p:sp>
      <p:pic>
        <p:nvPicPr>
          <p:cNvPr id="3" name="Рисунок 2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48264" y="3717032"/>
            <a:ext cx="2016224" cy="18722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683568" y="1178646"/>
            <a:ext cx="7776864" cy="3416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rgbClr val="FFC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Вот так незаметно, </a:t>
            </a:r>
          </a:p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rgbClr val="FFC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играя, дети учатся </a:t>
            </a:r>
          </a:p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rgbClr val="FFC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правильно говорить.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FFC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Объект 4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164288" y="3332163"/>
            <a:ext cx="2573337" cy="3525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0"/>
            <a:ext cx="8507288" cy="1628800"/>
          </a:xfrm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rgbClr val="FFFF00"/>
                </a:solidFill>
              </a:rPr>
              <a:t>«Кто хочет разговаривать, тот должен выговаривать</a:t>
            </a:r>
            <a:br>
              <a:rPr lang="ru-RU" sz="2400" dirty="0" smtClean="0">
                <a:solidFill>
                  <a:srgbClr val="FFFF00"/>
                </a:solidFill>
              </a:rPr>
            </a:br>
            <a:r>
              <a:rPr lang="ru-RU" sz="2400" dirty="0" err="1" smtClean="0">
                <a:solidFill>
                  <a:srgbClr val="FFFF00"/>
                </a:solidFill>
              </a:rPr>
              <a:t>чистоговорки</a:t>
            </a:r>
            <a:r>
              <a:rPr lang="ru-RU" sz="2400" dirty="0" smtClean="0">
                <a:solidFill>
                  <a:srgbClr val="FFFF00"/>
                </a:solidFill>
              </a:rPr>
              <a:t> внятно, чтоб было всем понятно »</a:t>
            </a:r>
            <a:r>
              <a:rPr lang="ru-RU" sz="2400" b="1" dirty="0" smtClean="0">
                <a:solidFill>
                  <a:srgbClr val="FFFF00"/>
                </a:solidFill>
              </a:rPr>
              <a:t/>
            </a:r>
            <a:br>
              <a:rPr lang="ru-RU" sz="2400" b="1" dirty="0" smtClean="0">
                <a:solidFill>
                  <a:srgbClr val="FFFF00"/>
                </a:solidFill>
              </a:rPr>
            </a:br>
            <a:endParaRPr lang="ru-RU" sz="2400" dirty="0">
              <a:solidFill>
                <a:srgbClr val="FFFF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286000" y="2828836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endParaRPr lang="ru-RU" b="1" dirty="0" smtClean="0">
              <a:solidFill>
                <a:srgbClr val="0066CC"/>
              </a:solidFill>
            </a:endParaRPr>
          </a:p>
        </p:txBody>
      </p:sp>
      <p:pic>
        <p:nvPicPr>
          <p:cNvPr id="4" name="Picture 20" descr="none"/>
          <p:cNvPicPr>
            <a:picLocks noChangeAspect="1" noChangeArrowheads="1"/>
          </p:cNvPicPr>
          <p:nvPr/>
        </p:nvPicPr>
        <p:blipFill>
          <a:blip r:embed="rId2" cstate="print"/>
          <a:srcRect l="72488" t="2463" r="5804" b="66090"/>
          <a:stretch>
            <a:fillRect/>
          </a:stretch>
        </p:blipFill>
        <p:spPr bwMode="auto">
          <a:xfrm>
            <a:off x="684213" y="2492896"/>
            <a:ext cx="3311525" cy="38884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1" descr="none"/>
          <p:cNvPicPr>
            <a:picLocks noChangeAspect="1" noChangeArrowheads="1"/>
          </p:cNvPicPr>
          <p:nvPr/>
        </p:nvPicPr>
        <p:blipFill>
          <a:blip r:embed="rId2" cstate="print"/>
          <a:srcRect l="73181" t="44444" r="1318"/>
          <a:stretch>
            <a:fillRect/>
          </a:stretch>
        </p:blipFill>
        <p:spPr bwMode="auto">
          <a:xfrm>
            <a:off x="5470525" y="2636912"/>
            <a:ext cx="3205163" cy="4221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251520" y="1484784"/>
            <a:ext cx="856895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</a:rPr>
              <a:t>«</a:t>
            </a:r>
            <a:r>
              <a:rPr lang="ru-RU" sz="3200" b="1" dirty="0" err="1" smtClean="0">
                <a:solidFill>
                  <a:schemeClr val="tx1"/>
                </a:solidFill>
              </a:rPr>
              <a:t>Чистоговорки</a:t>
            </a:r>
            <a:r>
              <a:rPr lang="ru-RU" sz="3200" b="1" dirty="0" smtClean="0">
                <a:solidFill>
                  <a:schemeClr val="tx1"/>
                </a:solidFill>
              </a:rPr>
              <a:t> как средство развития уверенности в себе. Учимся играя»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8" descr="ра4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188" y="0"/>
            <a:ext cx="8281292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611560" y="2060848"/>
            <a:ext cx="6246440" cy="24314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b="1" dirty="0" smtClean="0">
                <a:solidFill>
                  <a:srgbClr val="FFFF00"/>
                </a:solidFill>
                <a:latin typeface="Agency FB" pitchFamily="34" charset="0"/>
                <a:ea typeface="MS Mincho" pitchFamily="49" charset="-128"/>
              </a:rPr>
              <a:t>     СПАСИБО </a:t>
            </a:r>
            <a:r>
              <a:rPr lang="ru-RU" sz="5400" b="1" dirty="0" smtClean="0">
                <a:solidFill>
                  <a:srgbClr val="FFFF00"/>
                </a:solidFill>
                <a:latin typeface="Arial" pitchFamily="34" charset="0"/>
              </a:rPr>
              <a:t/>
            </a:r>
            <a:br>
              <a:rPr lang="ru-RU" sz="5400" b="1" dirty="0" smtClean="0">
                <a:solidFill>
                  <a:srgbClr val="FFFF00"/>
                </a:solidFill>
                <a:latin typeface="Arial" pitchFamily="34" charset="0"/>
              </a:rPr>
            </a:br>
            <a:r>
              <a:rPr lang="ru-RU" sz="5400" b="1" dirty="0" smtClean="0">
                <a:solidFill>
                  <a:srgbClr val="FFFF00"/>
                </a:solidFill>
                <a:latin typeface="Arial" pitchFamily="34" charset="0"/>
              </a:rPr>
              <a:t>       </a:t>
            </a:r>
            <a:r>
              <a:rPr lang="ru-RU" sz="4400" b="1" dirty="0" smtClean="0">
                <a:solidFill>
                  <a:srgbClr val="FFFF00"/>
                </a:solidFill>
                <a:latin typeface="Arial" pitchFamily="34" charset="0"/>
              </a:rPr>
              <a:t> </a:t>
            </a:r>
            <a:r>
              <a:rPr lang="ru-RU" sz="4400" b="1" dirty="0" smtClean="0">
                <a:solidFill>
                  <a:srgbClr val="FFFF00"/>
                </a:solidFill>
                <a:latin typeface="Agency FB" pitchFamily="34" charset="0"/>
                <a:ea typeface="MS Mincho" pitchFamily="49" charset="-128"/>
              </a:rPr>
              <a:t>ЗА</a:t>
            </a:r>
            <a:r>
              <a:rPr lang="ru-RU" sz="4400" b="1" dirty="0" smtClean="0">
                <a:solidFill>
                  <a:srgbClr val="FFFF00"/>
                </a:solidFill>
                <a:latin typeface="Arial" pitchFamily="34" charset="0"/>
              </a:rPr>
              <a:t> </a:t>
            </a:r>
            <a:r>
              <a:rPr lang="ru-RU" sz="4400" b="1" dirty="0" smtClean="0">
                <a:solidFill>
                  <a:srgbClr val="FFFF00"/>
                </a:solidFill>
                <a:latin typeface="Agency FB" pitchFamily="34" charset="0"/>
                <a:ea typeface="MS Mincho" pitchFamily="49" charset="-128"/>
              </a:rPr>
              <a:t> ВНИМАНИЕ</a:t>
            </a:r>
            <a:r>
              <a:rPr lang="ru-RU" sz="4400" b="1" dirty="0" smtClean="0">
                <a:solidFill>
                  <a:srgbClr val="FFFF00"/>
                </a:solidFill>
                <a:latin typeface="Arial" pitchFamily="34" charset="0"/>
              </a:rPr>
              <a:t> !</a:t>
            </a:r>
            <a:endParaRPr lang="ru-RU" sz="4400" b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FFFF00"/>
                </a:solidFill>
              </a:rPr>
              <a:t>Чистоговорка </a:t>
            </a:r>
            <a:r>
              <a:rPr lang="ru-RU" dirty="0" smtClean="0">
                <a:solidFill>
                  <a:srgbClr val="FFFF00"/>
                </a:solidFill>
              </a:rPr>
              <a:t/>
            </a:r>
            <a:br>
              <a:rPr lang="ru-RU" dirty="0" smtClean="0">
                <a:solidFill>
                  <a:srgbClr val="FFFF00"/>
                </a:solidFill>
              </a:rPr>
            </a:br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95536" y="1124745"/>
            <a:ext cx="856895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/>
              <a:t>Это </a:t>
            </a:r>
            <a:r>
              <a:rPr lang="ru-RU" sz="2400" b="1" dirty="0"/>
              <a:t>зарифмованная фраза, в которой часто повторяется какой-то звук.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95536" y="1700809"/>
            <a:ext cx="8496944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r>
              <a:rPr lang="ru-RU" sz="2400" b="1" dirty="0" smtClean="0"/>
              <a:t>По </a:t>
            </a:r>
            <a:r>
              <a:rPr lang="ru-RU" sz="2400" b="1" dirty="0"/>
              <a:t>В. И. Далю, </a:t>
            </a:r>
            <a:r>
              <a:rPr lang="ru-RU" sz="2400" b="1" dirty="0" err="1"/>
              <a:t>чистоговорка</a:t>
            </a:r>
            <a:r>
              <a:rPr lang="ru-RU" sz="2400" b="1" dirty="0"/>
              <a:t> (</a:t>
            </a:r>
            <a:r>
              <a:rPr lang="ru-RU" sz="2400" b="1" dirty="0" err="1"/>
              <a:t>частоговорка</a:t>
            </a:r>
            <a:r>
              <a:rPr lang="ru-RU" sz="2400" b="1" dirty="0"/>
              <a:t>) скороговорка, </a:t>
            </a:r>
            <a:r>
              <a:rPr lang="ru-RU" sz="2400" b="1" dirty="0" smtClean="0"/>
              <a:t>предназначенная  </a:t>
            </a:r>
            <a:r>
              <a:rPr lang="en-US" sz="2400" b="1" dirty="0" err="1" smtClean="0"/>
              <a:t>для</a:t>
            </a:r>
            <a:r>
              <a:rPr lang="ru-RU" sz="2400" b="1" dirty="0" smtClean="0"/>
              <a:t> </a:t>
            </a:r>
            <a:r>
              <a:rPr lang="en-US" sz="2400" b="1" dirty="0" smtClean="0"/>
              <a:t> </a:t>
            </a:r>
            <a:r>
              <a:rPr lang="en-US" sz="2400" b="1" dirty="0" err="1"/>
              <a:t>развития</a:t>
            </a:r>
            <a:r>
              <a:rPr lang="en-US" sz="2400" b="1" dirty="0"/>
              <a:t> </a:t>
            </a:r>
            <a:r>
              <a:rPr lang="ru-RU" sz="2400" b="1" dirty="0" smtClean="0"/>
              <a:t> </a:t>
            </a:r>
            <a:r>
              <a:rPr lang="en-US" sz="2400" b="1" dirty="0" err="1" smtClean="0"/>
              <a:t>речи</a:t>
            </a:r>
            <a:endParaRPr lang="ru-RU" sz="2400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23528" y="2492897"/>
            <a:ext cx="8568952" cy="3231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hangingPunct="0"/>
            <a:endParaRPr lang="ru-RU" dirty="0" smtClean="0"/>
          </a:p>
          <a:p>
            <a:pPr hangingPunct="0"/>
            <a:endParaRPr lang="ru-RU" dirty="0"/>
          </a:p>
          <a:p>
            <a:pPr hangingPunct="0"/>
            <a:endParaRPr lang="ru-RU" dirty="0" smtClean="0"/>
          </a:p>
          <a:p>
            <a:pPr hangingPunct="0"/>
            <a:endParaRPr lang="ru-RU" dirty="0"/>
          </a:p>
          <a:p>
            <a:pPr hangingPunct="0"/>
            <a:endParaRPr lang="ru-RU" dirty="0" smtClean="0"/>
          </a:p>
          <a:p>
            <a:pPr hangingPunct="0"/>
            <a:endParaRPr lang="ru-RU" dirty="0" smtClean="0"/>
          </a:p>
          <a:p>
            <a:pPr hangingPunct="0"/>
            <a:r>
              <a:rPr lang="ru-RU" sz="2400" b="1" dirty="0" err="1" smtClean="0"/>
              <a:t>Чистоговорка</a:t>
            </a:r>
            <a:r>
              <a:rPr lang="ru-RU" sz="2400" b="1" dirty="0" smtClean="0"/>
              <a:t> </a:t>
            </a:r>
            <a:r>
              <a:rPr lang="ru-RU" sz="2400" b="1" dirty="0"/>
              <a:t>состоит из двух частей. </a:t>
            </a:r>
            <a:r>
              <a:rPr lang="en-US" sz="2400" b="1" dirty="0" err="1"/>
              <a:t>Первая</a:t>
            </a:r>
            <a:r>
              <a:rPr lang="en-US" sz="2400" b="1" dirty="0"/>
              <a:t> </a:t>
            </a:r>
            <a:r>
              <a:rPr lang="en-US" sz="2400" b="1" dirty="0" err="1"/>
              <a:t>предусматривает</a:t>
            </a:r>
            <a:r>
              <a:rPr lang="en-US" sz="2400" b="1" dirty="0"/>
              <a:t> </a:t>
            </a:r>
            <a:r>
              <a:rPr lang="en-US" sz="2400" b="1" dirty="0" err="1"/>
              <a:t>трёхкратное</a:t>
            </a:r>
            <a:r>
              <a:rPr lang="en-US" sz="2400" b="1" dirty="0"/>
              <a:t> </a:t>
            </a:r>
            <a:r>
              <a:rPr lang="ru-RU" sz="2400" b="1" dirty="0"/>
              <a:t>повторение определённого звука. Вторая - короткую фразу из 1-4 слов, которая </a:t>
            </a:r>
            <a:r>
              <a:rPr lang="en-US" sz="2400" b="1" dirty="0" err="1"/>
              <a:t>рифмуется</a:t>
            </a:r>
            <a:r>
              <a:rPr lang="en-US" sz="2400" b="1" dirty="0"/>
              <a:t> с </a:t>
            </a:r>
            <a:r>
              <a:rPr lang="en-US" sz="2400" b="1" dirty="0" err="1"/>
              <a:t>первой</a:t>
            </a:r>
            <a:r>
              <a:rPr lang="en-US" sz="2400" b="1" dirty="0"/>
              <a:t> </a:t>
            </a:r>
            <a:r>
              <a:rPr lang="en-US" sz="2400" b="1" dirty="0" err="1"/>
              <a:t>частью</a:t>
            </a:r>
            <a:r>
              <a:rPr lang="en-US" sz="2400" b="1" dirty="0"/>
              <a:t>. </a:t>
            </a:r>
            <a:endParaRPr lang="ru-RU" sz="2400" b="1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 smtClean="0">
                <a:solidFill>
                  <a:srgbClr val="FFFF00"/>
                </a:solidFill>
              </a:rPr>
              <a:t>Чистоговорк</a:t>
            </a:r>
            <a:r>
              <a:rPr lang="ru-RU" b="1" dirty="0" smtClean="0">
                <a:solidFill>
                  <a:srgbClr val="FFFF00"/>
                </a:solidFill>
              </a:rPr>
              <a:t>и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67544" y="1988840"/>
            <a:ext cx="8424936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/>
              <a:t>Все стороны речи можно развивать с помощью </a:t>
            </a:r>
            <a:r>
              <a:rPr lang="ru-RU" sz="2000" b="1" dirty="0" err="1"/>
              <a:t>чистоговорок</a:t>
            </a:r>
            <a:r>
              <a:rPr lang="ru-RU" sz="2000" b="1" dirty="0"/>
              <a:t>. Их рифмы и ритмическое оформление облегчают произношение и запоминание звуков</a:t>
            </a:r>
            <a:r>
              <a:rPr lang="ru-RU" sz="2000" b="1" dirty="0" smtClean="0"/>
              <a:t>.</a:t>
            </a:r>
          </a:p>
          <a:p>
            <a:endParaRPr lang="ru-RU" sz="2000" b="1" dirty="0" smtClean="0"/>
          </a:p>
          <a:p>
            <a:r>
              <a:rPr lang="ru-RU" sz="2000" b="1" dirty="0" smtClean="0"/>
              <a:t>Слоговой </a:t>
            </a:r>
            <a:r>
              <a:rPr lang="ru-RU" sz="2000" b="1" dirty="0"/>
              <a:t>компонент шутки – </a:t>
            </a:r>
            <a:r>
              <a:rPr lang="ru-RU" sz="2000" b="1" dirty="0" err="1"/>
              <a:t>чистоговорки</a:t>
            </a:r>
            <a:r>
              <a:rPr lang="ru-RU" sz="2000" b="1" dirty="0"/>
              <a:t> способствует формированию слухового и фонематического восприятия, внимания, памяти, стимулирует развитие  языкового чутья</a:t>
            </a:r>
            <a:r>
              <a:rPr lang="ru-RU" sz="2000" b="1" dirty="0" smtClean="0"/>
              <a:t>.</a:t>
            </a:r>
          </a:p>
          <a:p>
            <a:r>
              <a:rPr lang="ru-RU" sz="2000" b="1" dirty="0"/>
              <a:t>  </a:t>
            </a:r>
            <a:endParaRPr lang="ru-RU" sz="2000" b="1" dirty="0" smtClean="0"/>
          </a:p>
          <a:p>
            <a:r>
              <a:rPr lang="ru-RU" sz="2000" b="1" dirty="0" smtClean="0"/>
              <a:t>В процессе составления </a:t>
            </a:r>
            <a:r>
              <a:rPr lang="ru-RU" sz="2000" b="1" dirty="0" err="1" smtClean="0"/>
              <a:t>чистоговорок</a:t>
            </a:r>
            <a:r>
              <a:rPr lang="ru-RU" sz="2000" b="1" dirty="0" smtClean="0"/>
              <a:t> обогащается словарный запас, совершенствуется грамматический строй, связная речь ребёнка, активизируется его воображение.  </a:t>
            </a:r>
            <a:endParaRPr lang="ru-RU" sz="2000" b="1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 smtClean="0"/>
              <a:t>Как</a:t>
            </a:r>
            <a:r>
              <a:rPr lang="en-US" b="1" dirty="0" smtClean="0"/>
              <a:t> </a:t>
            </a:r>
            <a:r>
              <a:rPr lang="en-US" b="1" dirty="0" err="1" smtClean="0"/>
              <a:t>правильно</a:t>
            </a:r>
            <a:r>
              <a:rPr lang="en-US" b="1" dirty="0" smtClean="0"/>
              <a:t> </a:t>
            </a:r>
            <a:r>
              <a:rPr lang="en-US" b="1" dirty="0" err="1" smtClean="0"/>
              <a:t>разучивать</a:t>
            </a:r>
            <a:r>
              <a:rPr lang="en-US" b="1" dirty="0" smtClean="0"/>
              <a:t> </a:t>
            </a:r>
            <a:r>
              <a:rPr lang="en-US" b="1" dirty="0" err="1" smtClean="0"/>
              <a:t>чистоговорки</a:t>
            </a:r>
            <a:r>
              <a:rPr lang="en-US" b="1" dirty="0" smtClean="0"/>
              <a:t>?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95536" y="2231222"/>
            <a:ext cx="8208912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hangingPunct="0"/>
            <a:r>
              <a:rPr lang="ru-RU" altLang="zh-CN" sz="3600" b="1" dirty="0">
                <a:latin typeface="+mj-lt"/>
                <a:ea typeface="DejaVu Sans"/>
                <a:cs typeface="Times New Roman" pitchFamily="18" charset="0"/>
              </a:rPr>
              <a:t>Сначала </a:t>
            </a:r>
            <a:r>
              <a:rPr lang="ru-RU" altLang="zh-CN" sz="3600" b="1" dirty="0" err="1">
                <a:latin typeface="+mj-lt"/>
                <a:ea typeface="DejaVu Sans"/>
                <a:cs typeface="Times New Roman" pitchFamily="18" charset="0"/>
              </a:rPr>
              <a:t>чистоговорку</a:t>
            </a:r>
            <a:r>
              <a:rPr lang="ru-RU" altLang="zh-CN" sz="3600" b="1" dirty="0">
                <a:latin typeface="+mj-lt"/>
                <a:ea typeface="DejaVu Sans"/>
                <a:cs typeface="Times New Roman" pitchFamily="18" charset="0"/>
              </a:rPr>
              <a:t> нужно произнести медленно, чётко артикулируя каждый </a:t>
            </a:r>
            <a:r>
              <a:rPr lang="ru-RU" sz="3600" b="1" dirty="0">
                <a:latin typeface="+mj-lt"/>
              </a:rPr>
              <a:t>звук, затем темп следует увеличить, не снижая качества произношения. 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569218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Виды </a:t>
            </a:r>
            <a:r>
              <a:rPr lang="en-US" b="1" dirty="0" err="1" smtClean="0"/>
              <a:t>работ</a:t>
            </a:r>
            <a:r>
              <a:rPr lang="en-US" b="1" dirty="0" smtClean="0"/>
              <a:t> с </a:t>
            </a:r>
            <a:r>
              <a:rPr lang="en-US" b="1" dirty="0" err="1" smtClean="0"/>
              <a:t>чистоговорками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39552" y="1124744"/>
            <a:ext cx="8280920" cy="4770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algn="ctr"/>
            <a:r>
              <a:rPr lang="ru-RU" b="1" dirty="0" smtClean="0">
                <a:solidFill>
                  <a:srgbClr val="FFFF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ОМ-ОМ-ОМ-МЫ ПОСТРОИМ НОВЫЙ ДОМ </a:t>
            </a:r>
          </a:p>
          <a:p>
            <a:pPr marL="457200" algn="ctr"/>
            <a:r>
              <a:rPr lang="ru-RU" b="1" dirty="0" smtClean="0">
                <a:solidFill>
                  <a:srgbClr val="FFFF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endParaRPr lang="ru-RU" sz="1400" dirty="0" smtClean="0">
              <a:solidFill>
                <a:srgbClr val="FFFF00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lvl="0"/>
            <a:r>
              <a:rPr lang="ru-RU" dirty="0" smtClean="0">
                <a:latin typeface="Times New Roman" pitchFamily="18" charset="0"/>
                <a:ea typeface="Calibri"/>
                <a:cs typeface="Times New Roman" pitchFamily="18" charset="0"/>
              </a:rPr>
              <a:t>«Скажи медленно-быстро»</a:t>
            </a:r>
            <a:endParaRPr lang="ru-RU" sz="1400" dirty="0" smtClean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lvl="0"/>
            <a:r>
              <a:rPr lang="ru-RU" dirty="0" smtClean="0">
                <a:latin typeface="Times New Roman" pitchFamily="18" charset="0"/>
                <a:ea typeface="Calibri"/>
                <a:cs typeface="Times New Roman" pitchFamily="18" charset="0"/>
              </a:rPr>
              <a:t>«Скажи громко – тихо»</a:t>
            </a:r>
            <a:endParaRPr lang="ru-RU" sz="1400" dirty="0" smtClean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lvl="0"/>
            <a:r>
              <a:rPr lang="ru-RU" dirty="0" smtClean="0">
                <a:latin typeface="Times New Roman" pitchFamily="18" charset="0"/>
                <a:ea typeface="Calibri"/>
                <a:cs typeface="Times New Roman" pitchFamily="18" charset="0"/>
              </a:rPr>
              <a:t>«Скажи с различной интонацией» (восклицательной, вопросительной)</a:t>
            </a:r>
            <a:endParaRPr lang="ru-RU" sz="1400" dirty="0" smtClean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lvl="0"/>
            <a:r>
              <a:rPr lang="ru-RU" dirty="0" smtClean="0">
                <a:latin typeface="Times New Roman" pitchFamily="18" charset="0"/>
                <a:ea typeface="Calibri"/>
                <a:cs typeface="Times New Roman" pitchFamily="18" charset="0"/>
              </a:rPr>
              <a:t>«Скажи как…(мышка, медведь, лиса)»</a:t>
            </a:r>
            <a:endParaRPr lang="ru-RU" sz="1400" dirty="0" smtClean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lvl="0"/>
            <a:r>
              <a:rPr lang="ru-RU" dirty="0" smtClean="0">
                <a:latin typeface="Times New Roman" pitchFamily="18" charset="0"/>
                <a:ea typeface="Calibri"/>
                <a:cs typeface="Times New Roman" pitchFamily="18" charset="0"/>
              </a:rPr>
              <a:t>«Пропой </a:t>
            </a:r>
            <a:r>
              <a:rPr lang="ru-RU" dirty="0" err="1" smtClean="0">
                <a:latin typeface="Times New Roman" pitchFamily="18" charset="0"/>
                <a:ea typeface="Calibri"/>
                <a:cs typeface="Times New Roman" pitchFamily="18" charset="0"/>
              </a:rPr>
              <a:t>чистоговорку</a:t>
            </a:r>
            <a:r>
              <a:rPr lang="ru-RU" dirty="0" smtClean="0">
                <a:latin typeface="Times New Roman" pitchFamily="18" charset="0"/>
                <a:ea typeface="Calibri"/>
                <a:cs typeface="Times New Roman" pitchFamily="18" charset="0"/>
              </a:rPr>
              <a:t>» (на мотив русской народной песни)</a:t>
            </a:r>
            <a:endParaRPr lang="ru-RU" sz="1400" dirty="0" smtClean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lvl="0"/>
            <a:r>
              <a:rPr lang="ru-RU" dirty="0" smtClean="0">
                <a:latin typeface="Times New Roman" pitchFamily="18" charset="0"/>
                <a:ea typeface="Calibri"/>
                <a:cs typeface="Times New Roman" pitchFamily="18" charset="0"/>
              </a:rPr>
              <a:t>«Закончи </a:t>
            </a:r>
            <a:r>
              <a:rPr lang="ru-RU" dirty="0" err="1" smtClean="0">
                <a:latin typeface="Times New Roman" pitchFamily="18" charset="0"/>
                <a:ea typeface="Calibri"/>
                <a:cs typeface="Times New Roman" pitchFamily="18" charset="0"/>
              </a:rPr>
              <a:t>чистоговорку</a:t>
            </a:r>
            <a:r>
              <a:rPr lang="ru-RU" dirty="0" smtClean="0">
                <a:latin typeface="Times New Roman" pitchFamily="18" charset="0"/>
                <a:ea typeface="Calibri"/>
                <a:cs typeface="Times New Roman" pitchFamily="18" charset="0"/>
              </a:rPr>
              <a:t>»</a:t>
            </a:r>
          </a:p>
          <a:p>
            <a:pPr lvl="0"/>
            <a:endParaRPr lang="ru-RU" sz="1400" dirty="0" smtClean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914400"/>
            <a:r>
              <a:rPr lang="ru-RU" sz="2000" b="1" dirty="0" smtClean="0">
                <a:solidFill>
                  <a:srgbClr val="FFFF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ОК-ОК-ОК-БАБОЧКА СЕЛА НА…(цветок)</a:t>
            </a:r>
            <a:endParaRPr lang="ru-RU" sz="1600" b="1" dirty="0" smtClean="0">
              <a:solidFill>
                <a:srgbClr val="FFFF00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lvl="0"/>
            <a:r>
              <a:rPr lang="ru-RU" dirty="0" smtClean="0">
                <a:latin typeface="Times New Roman" pitchFamily="18" charset="0"/>
                <a:ea typeface="Calibri"/>
                <a:cs typeface="Times New Roman" pitchFamily="18" charset="0"/>
              </a:rPr>
              <a:t>«Эхо» (дети повторяют только конец)</a:t>
            </a:r>
            <a:endParaRPr lang="ru-RU" sz="1400" dirty="0" smtClean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lvl="0"/>
            <a:r>
              <a:rPr lang="ru-RU" dirty="0" smtClean="0">
                <a:latin typeface="Times New Roman" pitchFamily="18" charset="0"/>
                <a:ea typeface="Calibri"/>
                <a:cs typeface="Times New Roman" pitchFamily="18" charset="0"/>
              </a:rPr>
              <a:t>«Проговори и прохлопай»</a:t>
            </a:r>
            <a:endParaRPr lang="ru-RU" sz="1400" dirty="0" smtClean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lvl="0"/>
            <a:r>
              <a:rPr lang="ru-RU" dirty="0" smtClean="0">
                <a:latin typeface="Times New Roman" pitchFamily="18" charset="0"/>
                <a:ea typeface="Calibri"/>
                <a:cs typeface="Times New Roman" pitchFamily="18" charset="0"/>
              </a:rPr>
              <a:t>«Проговори и прохлопай, подбрасывая мяч вверх»</a:t>
            </a:r>
            <a:endParaRPr lang="ru-RU" sz="1400" dirty="0" smtClean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lvl="0"/>
            <a:r>
              <a:rPr lang="ru-RU" dirty="0" smtClean="0">
                <a:latin typeface="Times New Roman" pitchFamily="18" charset="0"/>
                <a:ea typeface="Calibri"/>
                <a:cs typeface="Times New Roman" pitchFamily="18" charset="0"/>
              </a:rPr>
              <a:t>«Проговори </a:t>
            </a:r>
            <a:r>
              <a:rPr lang="ru-RU" dirty="0" err="1" smtClean="0">
                <a:latin typeface="Times New Roman" pitchFamily="18" charset="0"/>
                <a:ea typeface="Calibri"/>
                <a:cs typeface="Times New Roman" pitchFamily="18" charset="0"/>
              </a:rPr>
              <a:t>чистоговорку</a:t>
            </a:r>
            <a:r>
              <a:rPr lang="ru-RU" dirty="0" smtClean="0">
                <a:latin typeface="Times New Roman" pitchFamily="18" charset="0"/>
                <a:ea typeface="Calibri"/>
                <a:cs typeface="Times New Roman" pitchFamily="18" charset="0"/>
              </a:rPr>
              <a:t>, перекладывая мяч из одной руки в другую»</a:t>
            </a:r>
            <a:endParaRPr lang="ru-RU" sz="1400" dirty="0" smtClean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lvl="0"/>
            <a:r>
              <a:rPr lang="ru-RU" dirty="0" smtClean="0">
                <a:latin typeface="Times New Roman" pitchFamily="18" charset="0"/>
                <a:ea typeface="Calibri"/>
                <a:cs typeface="Times New Roman" pitchFamily="18" charset="0"/>
              </a:rPr>
              <a:t>«Составь </a:t>
            </a:r>
            <a:r>
              <a:rPr lang="ru-RU" dirty="0" err="1" smtClean="0">
                <a:latin typeface="Times New Roman" pitchFamily="18" charset="0"/>
                <a:ea typeface="Calibri"/>
                <a:cs typeface="Times New Roman" pitchFamily="18" charset="0"/>
              </a:rPr>
              <a:t>чистоговорку</a:t>
            </a:r>
            <a:r>
              <a:rPr lang="ru-RU" dirty="0" smtClean="0">
                <a:latin typeface="Times New Roman" pitchFamily="18" charset="0"/>
                <a:ea typeface="Calibri"/>
                <a:cs typeface="Times New Roman" pitchFamily="18" charset="0"/>
              </a:rPr>
              <a:t> по картинке»</a:t>
            </a:r>
            <a:endParaRPr lang="ru-RU" sz="1400" dirty="0" smtClean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lvl="0"/>
            <a:r>
              <a:rPr lang="ru-RU" dirty="0" smtClean="0">
                <a:latin typeface="Times New Roman" pitchFamily="18" charset="0"/>
                <a:ea typeface="Calibri"/>
                <a:cs typeface="Times New Roman" pitchFamily="18" charset="0"/>
              </a:rPr>
              <a:t>«Посчитай»</a:t>
            </a:r>
            <a:endParaRPr lang="ru-RU" sz="1400" dirty="0" smtClean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lvl="0"/>
            <a:r>
              <a:rPr lang="ru-RU" dirty="0" smtClean="0">
                <a:latin typeface="Times New Roman" pitchFamily="18" charset="0"/>
                <a:ea typeface="Calibri"/>
                <a:cs typeface="Times New Roman" pitchFamily="18" charset="0"/>
              </a:rPr>
              <a:t>«Придумай </a:t>
            </a:r>
            <a:r>
              <a:rPr lang="ru-RU" dirty="0" err="1" smtClean="0">
                <a:latin typeface="Times New Roman" pitchFamily="18" charset="0"/>
                <a:ea typeface="Calibri"/>
                <a:cs typeface="Times New Roman" pitchFamily="18" charset="0"/>
              </a:rPr>
              <a:t>чистоговорку</a:t>
            </a:r>
            <a:r>
              <a:rPr lang="ru-RU" dirty="0" smtClean="0">
                <a:latin typeface="Times New Roman" pitchFamily="18" charset="0"/>
                <a:ea typeface="Calibri"/>
                <a:cs typeface="Times New Roman" pitchFamily="18" charset="0"/>
              </a:rPr>
              <a:t> по картинке»</a:t>
            </a:r>
            <a:endParaRPr lang="ru-RU" sz="1400" dirty="0"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548680"/>
            <a:ext cx="8208912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2400" b="1" dirty="0" smtClean="0">
              <a:latin typeface="Verdana" pitchFamily="34" charset="0"/>
            </a:endParaRPr>
          </a:p>
          <a:p>
            <a:pPr algn="just"/>
            <a:r>
              <a:rPr lang="ru-RU" sz="2400" b="1" dirty="0" smtClean="0">
                <a:latin typeface="Verdana" pitchFamily="34" charset="0"/>
              </a:rPr>
              <a:t>РЫ - РЫ—РЫ— нас кусают комары. </a:t>
            </a:r>
          </a:p>
          <a:p>
            <a:pPr algn="just"/>
            <a:endParaRPr lang="ru-RU" sz="2400" b="1" dirty="0" smtClean="0">
              <a:latin typeface="Verdana" pitchFamily="34" charset="0"/>
            </a:endParaRPr>
          </a:p>
          <a:p>
            <a:pPr algn="just"/>
            <a:r>
              <a:rPr lang="ru-RU" sz="2400" b="1" dirty="0" smtClean="0">
                <a:latin typeface="Verdana" pitchFamily="34" charset="0"/>
              </a:rPr>
              <a:t>РА—РА—РА — рама, рак, гора, нора.</a:t>
            </a:r>
          </a:p>
          <a:p>
            <a:pPr algn="just"/>
            <a:r>
              <a:rPr lang="ru-RU" sz="2400" b="1" dirty="0" smtClean="0">
                <a:latin typeface="Verdana" pitchFamily="34" charset="0"/>
              </a:rPr>
              <a:t> </a:t>
            </a:r>
          </a:p>
          <a:p>
            <a:pPr algn="just"/>
            <a:r>
              <a:rPr lang="ru-RU" sz="2400" b="1" dirty="0" smtClean="0">
                <a:latin typeface="Verdana" pitchFamily="34" charset="0"/>
              </a:rPr>
              <a:t>РУ—РУ—РУ — зададим мы комару. </a:t>
            </a:r>
          </a:p>
          <a:p>
            <a:pPr algn="just"/>
            <a:endParaRPr lang="ru-RU" sz="2400" b="1" dirty="0" smtClean="0">
              <a:latin typeface="Verdana" pitchFamily="34" charset="0"/>
            </a:endParaRPr>
          </a:p>
          <a:p>
            <a:pPr algn="just"/>
            <a:r>
              <a:rPr lang="ru-RU" sz="2400" b="1" dirty="0" smtClean="0">
                <a:latin typeface="Verdana" pitchFamily="34" charset="0"/>
              </a:rPr>
              <a:t>РЫ—РЫ—РЫ— рыси, рыбы, комары. </a:t>
            </a:r>
          </a:p>
          <a:p>
            <a:pPr algn="just"/>
            <a:endParaRPr lang="ru-RU" sz="2400" b="1" dirty="0" smtClean="0">
              <a:latin typeface="Verdana" pitchFamily="34" charset="0"/>
            </a:endParaRPr>
          </a:p>
          <a:p>
            <a:pPr algn="just"/>
            <a:r>
              <a:rPr lang="ru-RU" sz="2400" b="1" dirty="0" smtClean="0">
                <a:latin typeface="Verdana" pitchFamily="34" charset="0"/>
              </a:rPr>
              <a:t>РА—РА—РА — мы убили комара. </a:t>
            </a:r>
          </a:p>
          <a:p>
            <a:pPr algn="just"/>
            <a:endParaRPr lang="ru-RU" sz="2400" b="1" dirty="0" smtClean="0">
              <a:latin typeface="Verdana" pitchFamily="34" charset="0"/>
            </a:endParaRPr>
          </a:p>
          <a:p>
            <a:pPr algn="just"/>
            <a:r>
              <a:rPr lang="ru-RU" sz="2400" b="1" dirty="0" smtClean="0">
                <a:latin typeface="Verdana" pitchFamily="34" charset="0"/>
              </a:rPr>
              <a:t>РУ—РУ—РУ — ручка, руки, кенгуру.</a:t>
            </a:r>
          </a:p>
          <a:p>
            <a:pPr algn="just"/>
            <a:r>
              <a:rPr lang="ru-RU" sz="2400" b="1" dirty="0" smtClean="0">
                <a:latin typeface="Verdana" pitchFamily="34" charset="0"/>
              </a:rPr>
              <a:t> </a:t>
            </a:r>
          </a:p>
          <a:p>
            <a:pPr algn="just"/>
            <a:r>
              <a:rPr lang="ru-RU" sz="2400" b="1" dirty="0" smtClean="0">
                <a:latin typeface="Verdana" pitchFamily="34" charset="0"/>
              </a:rPr>
              <a:t>РО—РО—РО — угодил комар в ведро.</a:t>
            </a:r>
          </a:p>
          <a:p>
            <a:pPr algn="just"/>
            <a:r>
              <a:rPr lang="ru-RU" sz="2400" b="1" dirty="0" smtClean="0">
                <a:latin typeface="Verdana" pitchFamily="34" charset="0"/>
              </a:rPr>
              <a:t>    </a:t>
            </a:r>
          </a:p>
          <a:p>
            <a:pPr algn="just"/>
            <a:r>
              <a:rPr lang="ru-RU" sz="2400" b="1" dirty="0" smtClean="0">
                <a:latin typeface="Verdana" pitchFamily="34" charset="0"/>
              </a:rPr>
              <a:t>РО—РО—РО — Рома, роза, рот, перо.</a:t>
            </a:r>
            <a:endParaRPr lang="ru-RU" sz="2400" b="1" dirty="0">
              <a:latin typeface="Verdana" pitchFamily="34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497210"/>
          </a:xfrm>
        </p:spPr>
        <p:txBody>
          <a:bodyPr>
            <a:noAutofit/>
          </a:bodyPr>
          <a:lstStyle/>
          <a:p>
            <a:pPr marL="0"/>
            <a:r>
              <a:rPr lang="ru-RU" sz="2000" b="1" dirty="0" smtClean="0"/>
              <a:t>ПОВТОРИ  ЧИСТОГОВОРКИ  </a:t>
            </a:r>
            <a:r>
              <a:rPr lang="ru-RU" sz="2400" b="1" dirty="0" smtClean="0"/>
              <a:t>(</a:t>
            </a:r>
            <a:r>
              <a:rPr lang="ru-RU" sz="2400" dirty="0" smtClean="0">
                <a:latin typeface="Times New Roman" pitchFamily="18" charset="0"/>
                <a:ea typeface="Calibri"/>
                <a:cs typeface="Times New Roman" pitchFamily="18" charset="0"/>
              </a:rPr>
              <a:t>медленно-быстро, громко – тихо)</a:t>
            </a:r>
            <a:endParaRPr lang="ru-RU" sz="2400" b="1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лако 1"/>
          <p:cNvSpPr/>
          <p:nvPr/>
        </p:nvSpPr>
        <p:spPr bwMode="auto">
          <a:xfrm>
            <a:off x="971600" y="2420888"/>
            <a:ext cx="5529025" cy="3168352"/>
          </a:xfrm>
          <a:prstGeom prst="cloud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rgbClr val="00B0F0"/>
              </a:gs>
              <a:gs pos="100000">
                <a:srgbClr val="CCFFFF"/>
              </a:gs>
            </a:gsLst>
            <a:path path="circle">
              <a:fillToRect l="100000" t="100000"/>
            </a:path>
            <a:tileRect r="-100000" b="-10000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ru-RU" sz="3600" b="1" dirty="0" smtClean="0">
                <a:solidFill>
                  <a:srgbClr val="C00000"/>
                </a:solidFill>
                <a:latin typeface="Arial" charset="0"/>
              </a:rPr>
              <a:t>Р</a:t>
            </a:r>
            <a:r>
              <a:rPr lang="ru-RU" sz="3600" b="1" dirty="0" smtClean="0">
                <a:solidFill>
                  <a:schemeClr val="tx1"/>
                </a:solidFill>
                <a:latin typeface="Arial" charset="0"/>
              </a:rPr>
              <a:t>А – </a:t>
            </a:r>
            <a:r>
              <a:rPr lang="ru-RU" sz="3600" b="1" dirty="0" smtClean="0">
                <a:solidFill>
                  <a:srgbClr val="C00000"/>
                </a:solidFill>
                <a:latin typeface="Arial" charset="0"/>
              </a:rPr>
              <a:t>Р</a:t>
            </a:r>
            <a:r>
              <a:rPr lang="ru-RU" sz="3600" b="1" dirty="0" smtClean="0">
                <a:solidFill>
                  <a:schemeClr val="tx1"/>
                </a:solidFill>
                <a:latin typeface="Arial" charset="0"/>
              </a:rPr>
              <a:t>А – </a:t>
            </a:r>
            <a:r>
              <a:rPr lang="ru-RU" sz="3600" b="1" dirty="0" smtClean="0">
                <a:solidFill>
                  <a:srgbClr val="C00000"/>
                </a:solidFill>
                <a:latin typeface="Arial" charset="0"/>
              </a:rPr>
              <a:t>Р</a:t>
            </a:r>
            <a:r>
              <a:rPr lang="ru-RU" sz="3600" b="1" dirty="0" smtClean="0">
                <a:solidFill>
                  <a:schemeClr val="tx1"/>
                </a:solidFill>
                <a:latin typeface="Arial" charset="0"/>
              </a:rPr>
              <a:t>А – </a:t>
            </a:r>
            <a:r>
              <a:rPr lang="ru-RU" sz="3200" b="1" dirty="0" smtClean="0">
                <a:solidFill>
                  <a:schemeClr val="tx1"/>
                </a:solidFill>
                <a:latin typeface="Arial" charset="0"/>
              </a:rPr>
              <a:t>мы поймали </a:t>
            </a:r>
            <a:r>
              <a:rPr lang="ru-RU" sz="3600" b="1" dirty="0" smtClean="0">
                <a:solidFill>
                  <a:schemeClr val="tx1"/>
                </a:solidFill>
                <a:latin typeface="Arial" charset="0"/>
              </a:rPr>
              <a:t>… </a:t>
            </a:r>
            <a:r>
              <a:rPr lang="ru-RU" sz="3200" b="1" dirty="0" smtClean="0">
                <a:solidFill>
                  <a:srgbClr val="00B0F0"/>
                </a:solidFill>
                <a:latin typeface="Arial" charset="0"/>
              </a:rPr>
              <a:t>комара</a:t>
            </a:r>
            <a:endParaRPr lang="ru-RU" sz="3200" b="1" dirty="0">
              <a:solidFill>
                <a:srgbClr val="00B0F0"/>
              </a:solidFill>
              <a:latin typeface="Arial" charset="0"/>
            </a:endParaRPr>
          </a:p>
        </p:txBody>
      </p:sp>
      <p:pic>
        <p:nvPicPr>
          <p:cNvPr id="4" name="Объект 4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300192" y="2564904"/>
            <a:ext cx="2573337" cy="3525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8" descr="&amp;Acy;&amp;ncy;&amp;icy;&amp;mcy;&amp;acy;&amp;shcy;&amp;kcy;&amp;icy; &amp;Pcy;&amp;ocy;&amp;gcy;&amp;ocy;&amp;dcy;&amp;acy;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1412776"/>
            <a:ext cx="1643062" cy="15121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145282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FFFF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Закончи </a:t>
            </a:r>
            <a:r>
              <a:rPr lang="ru-RU" dirty="0" err="1" smtClean="0">
                <a:solidFill>
                  <a:srgbClr val="FFFF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чистоговорку</a:t>
            </a:r>
            <a:endParaRPr lang="ru-RU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лако 1"/>
          <p:cNvSpPr/>
          <p:nvPr/>
        </p:nvSpPr>
        <p:spPr bwMode="auto">
          <a:xfrm>
            <a:off x="1714752" y="1714126"/>
            <a:ext cx="4785873" cy="2501437"/>
          </a:xfrm>
          <a:prstGeom prst="cloud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rgbClr val="00B0F0"/>
              </a:gs>
              <a:gs pos="100000">
                <a:srgbClr val="CCFFFF"/>
              </a:gs>
            </a:gsLst>
            <a:path path="circle">
              <a:fillToRect l="100000" t="100000"/>
            </a:path>
            <a:tileRect r="-100000" b="-10000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ru-RU" sz="2800" b="1" dirty="0" smtClean="0">
                <a:solidFill>
                  <a:srgbClr val="C00000"/>
                </a:solidFill>
                <a:latin typeface="Arial" charset="0"/>
              </a:rPr>
              <a:t>Р</a:t>
            </a:r>
            <a:r>
              <a:rPr lang="ru-RU" sz="2800" b="1" dirty="0" smtClean="0">
                <a:solidFill>
                  <a:srgbClr val="0066CC"/>
                </a:solidFill>
                <a:latin typeface="Arial" charset="0"/>
              </a:rPr>
              <a:t>О</a:t>
            </a:r>
            <a:r>
              <a:rPr lang="ru-RU" sz="2800" b="1" dirty="0" smtClean="0">
                <a:solidFill>
                  <a:schemeClr val="tx1"/>
                </a:solidFill>
                <a:latin typeface="Arial" charset="0"/>
              </a:rPr>
              <a:t> – </a:t>
            </a:r>
            <a:r>
              <a:rPr lang="ru-RU" sz="2800" b="1" dirty="0" smtClean="0">
                <a:solidFill>
                  <a:srgbClr val="C00000"/>
                </a:solidFill>
                <a:latin typeface="Arial" charset="0"/>
              </a:rPr>
              <a:t>Р</a:t>
            </a:r>
            <a:r>
              <a:rPr lang="ru-RU" sz="2800" b="1" dirty="0" smtClean="0">
                <a:solidFill>
                  <a:srgbClr val="0066CC"/>
                </a:solidFill>
                <a:latin typeface="Arial" charset="0"/>
              </a:rPr>
              <a:t>О</a:t>
            </a:r>
            <a:r>
              <a:rPr lang="ru-RU" sz="2800" b="1" dirty="0" smtClean="0">
                <a:solidFill>
                  <a:schemeClr val="tx1"/>
                </a:solidFill>
                <a:latin typeface="Arial" charset="0"/>
              </a:rPr>
              <a:t> – </a:t>
            </a:r>
            <a:r>
              <a:rPr lang="ru-RU" sz="2800" b="1" dirty="0" smtClean="0">
                <a:solidFill>
                  <a:srgbClr val="C00000"/>
                </a:solidFill>
                <a:latin typeface="Arial" charset="0"/>
              </a:rPr>
              <a:t>Р</a:t>
            </a:r>
            <a:r>
              <a:rPr lang="ru-RU" sz="2800" b="1" dirty="0" smtClean="0">
                <a:solidFill>
                  <a:srgbClr val="0066CC"/>
                </a:solidFill>
                <a:latin typeface="Arial" charset="0"/>
              </a:rPr>
              <a:t>О</a:t>
            </a:r>
            <a:r>
              <a:rPr lang="ru-RU" sz="2800" b="1" dirty="0" smtClean="0">
                <a:solidFill>
                  <a:schemeClr val="tx1"/>
                </a:solidFill>
                <a:latin typeface="Arial" charset="0"/>
              </a:rPr>
              <a:t> – купили новое …</a:t>
            </a:r>
            <a:r>
              <a:rPr lang="ru-RU" sz="2800" b="1" dirty="0" smtClean="0">
                <a:solidFill>
                  <a:srgbClr val="00B0F0"/>
                </a:solidFill>
                <a:latin typeface="Arial" charset="0"/>
              </a:rPr>
              <a:t>ведро.</a:t>
            </a:r>
            <a:endParaRPr lang="ru-RU" sz="2800" b="1" dirty="0">
              <a:solidFill>
                <a:srgbClr val="00B0F0"/>
              </a:solidFill>
              <a:latin typeface="Arial" charset="0"/>
            </a:endParaRPr>
          </a:p>
        </p:txBody>
      </p:sp>
      <p:pic>
        <p:nvPicPr>
          <p:cNvPr id="3" name="Объект 4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570663" y="763588"/>
            <a:ext cx="2573337" cy="3525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29" descr="VEDRO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4106" t="52847"/>
          <a:stretch>
            <a:fillRect/>
          </a:stretch>
        </p:blipFill>
        <p:spPr bwMode="auto">
          <a:xfrm>
            <a:off x="1115616" y="4293096"/>
            <a:ext cx="1716088" cy="2098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10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50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Яркая">
  <a:themeElements>
    <a:clrScheme name="Модульная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Ярк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Яркая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191</TotalTime>
  <Words>511</Words>
  <Application>Microsoft Office PowerPoint</Application>
  <PresentationFormat>Экран (4:3)</PresentationFormat>
  <Paragraphs>103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Яркая</vt:lpstr>
      <vt:lpstr>  «Чистоговорки - как средство развития речи. Учимся играя»</vt:lpstr>
      <vt:lpstr>«Кто хочет разговаривать, тот должен выговаривать чистоговорки внятно, чтоб было всем понятно » </vt:lpstr>
      <vt:lpstr>Чистоговорка  </vt:lpstr>
      <vt:lpstr>Чистоговорки</vt:lpstr>
      <vt:lpstr>Как правильно разучивать чистоговорки?</vt:lpstr>
      <vt:lpstr>Виды работ с чистоговорками</vt:lpstr>
      <vt:lpstr>ПОВТОРИ  ЧИСТОГОВОРКИ  (медленно-быстро, громко – тихо)</vt:lpstr>
      <vt:lpstr>Закончи чистоговорку</vt:lpstr>
      <vt:lpstr>Слайд 9</vt:lpstr>
      <vt:lpstr>Слайд 10</vt:lpstr>
      <vt:lpstr>Слайд 11</vt:lpstr>
      <vt:lpstr>«Скажи с различной интонацией» (восклицательной, вопросительной)</vt:lpstr>
      <vt:lpstr>Придумай чистоговорку по картинке </vt:lpstr>
      <vt:lpstr>Слайд 14</vt:lpstr>
      <vt:lpstr>Слайд 15</vt:lpstr>
      <vt:lpstr>Посчитай</vt:lpstr>
      <vt:lpstr>Слайд 17</vt:lpstr>
      <vt:lpstr>Слайд 18</vt:lpstr>
      <vt:lpstr>Слайд 19</vt:lpstr>
      <vt:lpstr>Слайд 20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«Чистоговорки как средство развития уверенности в себе. Учимся играя»</dc:title>
  <dc:creator>user</dc:creator>
  <cp:lastModifiedBy>Логопед</cp:lastModifiedBy>
  <cp:revision>5</cp:revision>
  <dcterms:created xsi:type="dcterms:W3CDTF">2019-05-11T08:36:22Z</dcterms:created>
  <dcterms:modified xsi:type="dcterms:W3CDTF">2020-12-18T09:06:21Z</dcterms:modified>
</cp:coreProperties>
</file>