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9" r:id="rId5"/>
    <p:sldId id="261" r:id="rId6"/>
    <p:sldId id="267" r:id="rId7"/>
    <p:sldId id="268" r:id="rId8"/>
    <p:sldId id="266" r:id="rId9"/>
    <p:sldId id="265" r:id="rId10"/>
    <p:sldId id="263" r:id="rId11"/>
    <p:sldId id="278" r:id="rId12"/>
    <p:sldId id="264" r:id="rId13"/>
    <p:sldId id="269" r:id="rId14"/>
    <p:sldId id="272" r:id="rId15"/>
    <p:sldId id="271" r:id="rId16"/>
    <p:sldId id="270" r:id="rId17"/>
    <p:sldId id="275" r:id="rId18"/>
    <p:sldId id="277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54" d="100"/>
          <a:sy n="54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6A66B80-EBAA-43FE-A9F7-5A4483317D9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24187C0-4B49-4097-B28D-3D0CAF21C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62912" cy="2232248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Чистоговорки</a:t>
            </a:r>
            <a:r>
              <a:rPr lang="ru-RU" b="1" dirty="0" smtClean="0">
                <a:solidFill>
                  <a:schemeClr val="tx1"/>
                </a:solidFill>
              </a:rPr>
              <a:t> - как средство развития речи. Учимся играя»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437112"/>
            <a:ext cx="8062912" cy="86409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Подготовил:</a:t>
            </a:r>
          </a:p>
          <a:p>
            <a:r>
              <a:rPr lang="ru-RU" sz="1800" b="1" dirty="0" smtClean="0"/>
              <a:t>Учитель – логопед </a:t>
            </a:r>
            <a:r>
              <a:rPr lang="ru-RU" sz="1800" b="1" dirty="0" err="1" smtClean="0"/>
              <a:t>Черникова</a:t>
            </a:r>
            <a:r>
              <a:rPr lang="ru-RU" sz="1800" b="1" dirty="0" smtClean="0"/>
              <a:t> Е.Г.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 bwMode="auto">
          <a:xfrm>
            <a:off x="1714752" y="1714126"/>
            <a:ext cx="4785873" cy="2501437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00B0F0"/>
              </a:gs>
              <a:gs pos="100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3200" b="1" dirty="0" smtClean="0">
                <a:solidFill>
                  <a:schemeClr val="tx1"/>
                </a:solidFill>
                <a:latin typeface="Arial" charset="0"/>
              </a:rPr>
              <a:t>У – 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3200" b="1" dirty="0" smtClean="0">
                <a:solidFill>
                  <a:schemeClr val="tx1"/>
                </a:solidFill>
                <a:latin typeface="Arial" charset="0"/>
              </a:rPr>
              <a:t>У – 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3200" b="1" dirty="0" smtClean="0">
                <a:solidFill>
                  <a:schemeClr val="tx1"/>
                </a:solidFill>
                <a:latin typeface="Arial" charset="0"/>
              </a:rPr>
              <a:t>У – разбудите </a:t>
            </a:r>
            <a:r>
              <a:rPr lang="ru-RU" sz="2400" b="1" dirty="0" smtClean="0">
                <a:solidFill>
                  <a:srgbClr val="00B0F0"/>
                </a:solidFill>
                <a:latin typeface="Arial" charset="0"/>
              </a:rPr>
              <a:t>детвору</a:t>
            </a:r>
            <a:endParaRPr lang="ru-RU" sz="2400" b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0663" y="763588"/>
            <a:ext cx="2573337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040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Жа-жа-жа - есть иголки у 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ежа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err="1" smtClean="0"/>
              <a:t>Ло-ло-ло</a:t>
            </a:r>
            <a:r>
              <a:rPr lang="ru-RU" sz="3200" b="1" dirty="0" smtClean="0"/>
              <a:t> - на улице 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тепло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err="1" smtClean="0"/>
              <a:t>Лу-лу-лу</a:t>
            </a:r>
            <a:r>
              <a:rPr lang="ru-RU" sz="3200" b="1" dirty="0" smtClean="0"/>
              <a:t> - стул стоит в </a:t>
            </a:r>
            <a:r>
              <a:rPr lang="ru-RU" sz="3200" b="1" dirty="0" smtClean="0">
                <a:solidFill>
                  <a:srgbClr val="595959"/>
                </a:solidFill>
              </a:rPr>
              <a:t>углу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err="1" smtClean="0"/>
              <a:t>Оль-оль-оль</a:t>
            </a:r>
            <a:r>
              <a:rPr lang="ru-RU" sz="3200" b="1" dirty="0" smtClean="0"/>
              <a:t> - мы купим 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соль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err="1" smtClean="0"/>
              <a:t>Ра-ра-ра</a:t>
            </a:r>
            <a:r>
              <a:rPr lang="ru-RU" sz="3200" b="1" dirty="0" smtClean="0"/>
              <a:t> - начинается 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игра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err="1" smtClean="0"/>
              <a:t>Ры-ры-ры</a:t>
            </a:r>
            <a:r>
              <a:rPr lang="ru-RU" sz="3200" b="1" dirty="0" smtClean="0"/>
              <a:t> - у мальчиков 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шары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err="1" smtClean="0"/>
              <a:t>Ри-ри-ри</a:t>
            </a:r>
            <a:r>
              <a:rPr lang="ru-RU" sz="3200" b="1" dirty="0" smtClean="0"/>
              <a:t> - на ветках 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снегири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Ар-ар-ар - кипит наш 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самовар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Ор-ор-ор - созрел красный 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помидор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 bwMode="auto">
          <a:xfrm>
            <a:off x="467544" y="1556792"/>
            <a:ext cx="8676456" cy="4248472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00B0F0"/>
              </a:gs>
              <a:gs pos="100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 smtClean="0">
                <a:solidFill>
                  <a:srgbClr val="FFC000"/>
                </a:solidFill>
                <a:latin typeface="Verdana" pitchFamily="34" charset="0"/>
              </a:rPr>
              <a:t>АР—АР—АР</a:t>
            </a:r>
            <a:r>
              <a:rPr lang="ru-RU" sz="2400" b="1" dirty="0" smtClean="0">
                <a:latin typeface="Verdana" pitchFamily="34" charset="0"/>
              </a:rPr>
              <a:t> — в небе красный шар.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Verdana" pitchFamily="34" charset="0"/>
              </a:rPr>
              <a:t>OP</a:t>
            </a:r>
            <a:r>
              <a:rPr lang="ru-RU" sz="2400" b="1" dirty="0" smtClean="0">
                <a:solidFill>
                  <a:srgbClr val="FFC000"/>
                </a:solidFill>
                <a:latin typeface="Verdana" pitchFamily="34" charset="0"/>
              </a:rPr>
              <a:t>—</a:t>
            </a:r>
            <a:r>
              <a:rPr lang="en-US" sz="2400" b="1" dirty="0" smtClean="0">
                <a:solidFill>
                  <a:srgbClr val="FFC000"/>
                </a:solidFill>
                <a:latin typeface="Verdana" pitchFamily="34" charset="0"/>
              </a:rPr>
              <a:t>OP</a:t>
            </a:r>
            <a:r>
              <a:rPr lang="ru-RU" sz="2400" b="1" dirty="0" smtClean="0">
                <a:solidFill>
                  <a:srgbClr val="FFC000"/>
                </a:solidFill>
                <a:latin typeface="Verdana" pitchFamily="34" charset="0"/>
              </a:rPr>
              <a:t>—</a:t>
            </a:r>
            <a:r>
              <a:rPr lang="en-US" sz="2400" b="1" dirty="0" smtClean="0">
                <a:solidFill>
                  <a:srgbClr val="FFC000"/>
                </a:solidFill>
                <a:latin typeface="Verdana" pitchFamily="34" charset="0"/>
              </a:rPr>
              <a:t>OP</a:t>
            </a:r>
            <a:r>
              <a:rPr lang="ru-RU" sz="2400" b="1" dirty="0" smtClean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ru-RU" sz="2400" b="1" dirty="0" smtClean="0">
                <a:latin typeface="Verdana" pitchFamily="34" charset="0"/>
              </a:rPr>
              <a:t>— шар летит во двор.	</a:t>
            </a:r>
            <a:r>
              <a:rPr lang="ru-RU" sz="2400" b="1" i="1" dirty="0" smtClean="0">
                <a:latin typeface="Verdana" pitchFamily="34" charset="0"/>
              </a:rPr>
              <a:t/>
            </a:r>
            <a:br>
              <a:rPr lang="ru-RU" sz="2400" b="1" i="1" dirty="0" smtClean="0">
                <a:latin typeface="Verdana" pitchFamily="34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Verdana" pitchFamily="34" charset="0"/>
              </a:rPr>
              <a:t>УР—УР—УР</a:t>
            </a:r>
            <a:r>
              <a:rPr lang="ru-RU" sz="2400" b="1" dirty="0" smtClean="0">
                <a:latin typeface="Verdana" pitchFamily="34" charset="0"/>
              </a:rPr>
              <a:t> — распугает шар всех кур.	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Verdana" pitchFamily="34" charset="0"/>
              </a:rPr>
              <a:t>ИР—ИР—ИР</a:t>
            </a:r>
            <a:r>
              <a:rPr lang="ru-RU" sz="2400" b="1" dirty="0" smtClean="0">
                <a:latin typeface="Verdana" pitchFamily="34" charset="0"/>
              </a:rPr>
              <a:t> — облетел наш шар весь мир.</a:t>
            </a:r>
            <a:r>
              <a:rPr lang="ru-RU" sz="2400" dirty="0" smtClean="0">
                <a:latin typeface="Verdana" pitchFamily="34" charset="0"/>
              </a:rPr>
              <a:t> </a:t>
            </a:r>
            <a:endParaRPr lang="ru-RU" sz="2400" dirty="0">
              <a:latin typeface="Verdana" pitchFamily="34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836712"/>
            <a:ext cx="2573337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00126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«Скажи с различной интонацией» </a:t>
            </a:r>
            <a:r>
              <a:rPr lang="ru-RU" sz="3100" dirty="0" smtClean="0">
                <a:latin typeface="Times New Roman" pitchFamily="18" charset="0"/>
                <a:ea typeface="Calibri"/>
                <a:cs typeface="Times New Roman" pitchFamily="18" charset="0"/>
              </a:rPr>
              <a:t>(восклицательной, вопросительной)</a:t>
            </a:r>
            <a:endParaRPr lang="ru-RU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Придумай </a:t>
            </a:r>
            <a:r>
              <a:rPr lang="ru-RU" b="1" i="1" dirty="0" err="1" smtClean="0"/>
              <a:t>чистоговорку</a:t>
            </a:r>
            <a:r>
              <a:rPr lang="ru-RU" b="1" i="1" dirty="0" smtClean="0"/>
              <a:t> по картинке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3"/>
            <a:ext cx="7776864" cy="51361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5783938"/>
            <a:ext cx="5400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Verdana" pitchFamily="34" charset="0"/>
              </a:rPr>
              <a:t>РЫ – РЫ- РЫ -Кроты вырыли норы</a:t>
            </a:r>
            <a:r>
              <a:rPr lang="ru-RU" sz="1400" b="1" dirty="0" smtClean="0">
                <a:solidFill>
                  <a:srgbClr val="0000FF"/>
                </a:solidFill>
                <a:latin typeface="Verdana" pitchFamily="34" charset="0"/>
              </a:rPr>
              <a:t>.</a:t>
            </a:r>
            <a:endParaRPr lang="ru-RU" sz="14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>
          <a:xfrm>
            <a:off x="1763713" y="1341438"/>
            <a:ext cx="2376487" cy="2447925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 l="5542"/>
          <a:stretch>
            <a:fillRect/>
          </a:stretch>
        </p:blipFill>
        <p:spPr bwMode="auto">
          <a:xfrm>
            <a:off x="5580063" y="1916113"/>
            <a:ext cx="22923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72166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ШКУ-ШКА-ШКУ-Петрушка</a:t>
            </a: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ест ватрушку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rcRect l="2461" t="2343" r="2461" b="3906"/>
          <a:stretch>
            <a:fillRect/>
          </a:stretch>
        </p:blipFill>
        <p:spPr>
          <a:xfrm>
            <a:off x="539552" y="0"/>
            <a:ext cx="81369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Посчитай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88840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/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АШ-АШ-АШ- ОДИН  КАРАНДАШ</a:t>
            </a:r>
            <a:endParaRPr lang="ru-RU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/>
            <a:endParaRPr lang="ru-RU" sz="36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/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ША-ША-ША- ДВА  КАРАНДАША</a:t>
            </a:r>
            <a:endParaRPr lang="ru-RU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/>
            <a:endParaRPr lang="ru-RU" sz="36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/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ШЕЙ-ШЕЙ-ШЕЙ- ПЯТЬ  КАРАНДАШЕЙ</a:t>
            </a:r>
            <a:endParaRPr lang="ru-RU" sz="2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Проговорить 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чистоговорку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медленно, быстро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шёпотом, громко)</a:t>
            </a:r>
          </a:p>
          <a:p>
            <a:pPr algn="ctr">
              <a:buNone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Кашку кушали из чашки – </a:t>
            </a:r>
          </a:p>
          <a:p>
            <a:pPr algn="just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Не доели ложку кашки…</a:t>
            </a:r>
          </a:p>
          <a:p>
            <a:pPr algn="just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 этой чашке,</a:t>
            </a:r>
          </a:p>
          <a:p>
            <a:pPr algn="just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 ложке кашки</a:t>
            </a:r>
          </a:p>
          <a:p>
            <a:pPr algn="just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Утонули две букашки!</a:t>
            </a:r>
          </a:p>
          <a:p>
            <a:pPr algn="just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Если жалко вам букашку – Доедайте в чашках кашку!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C000"/>
                </a:solidFill>
              </a:rPr>
              <a:t>Проговорить 3 раза ( Медленно, быстрее, очень быстро, но без ошибок и четко проговаривая, все звуки).</a:t>
            </a:r>
          </a:p>
          <a:p>
            <a:pPr algn="just">
              <a:buNone/>
            </a:pPr>
            <a:endParaRPr lang="ru-RU" sz="4800" b="1" u="sng" dirty="0" smtClean="0"/>
          </a:p>
          <a:p>
            <a:pPr>
              <a:buNone/>
            </a:pPr>
            <a:r>
              <a:rPr lang="ru-RU" sz="3600" b="1" dirty="0" smtClean="0"/>
              <a:t>Наши руки были в мыле,</a:t>
            </a:r>
          </a:p>
          <a:p>
            <a:pPr>
              <a:buNone/>
            </a:pPr>
            <a:r>
              <a:rPr lang="ru-RU" sz="3600" b="1" dirty="0" smtClean="0"/>
              <a:t> Мы посуду сами мыли, </a:t>
            </a:r>
          </a:p>
          <a:p>
            <a:pPr>
              <a:buNone/>
            </a:pPr>
            <a:r>
              <a:rPr lang="ru-RU" sz="3600" b="1" dirty="0" smtClean="0"/>
              <a:t> Мы посуду мыли сами,</a:t>
            </a:r>
          </a:p>
          <a:p>
            <a:pPr>
              <a:buNone/>
            </a:pPr>
            <a:r>
              <a:rPr lang="ru-RU" sz="3600" b="1" dirty="0" smtClean="0"/>
              <a:t> Помогали нашей маме.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	  		</a:t>
            </a:r>
          </a:p>
          <a:p>
            <a:pPr>
              <a:buNone/>
            </a:pPr>
            <a:r>
              <a:rPr lang="ru-RU" sz="2400" b="1" dirty="0">
                <a:solidFill>
                  <a:srgbClr val="FFC000"/>
                </a:solidFill>
              </a:rPr>
              <a:t>	</a:t>
            </a:r>
            <a:r>
              <a:rPr lang="ru-RU" sz="2400" b="1" dirty="0" smtClean="0">
                <a:solidFill>
                  <a:srgbClr val="FFC000"/>
                </a:solidFill>
              </a:rPr>
              <a:t>				радостно, грустно.</a:t>
            </a:r>
            <a:endParaRPr lang="ru-RU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1703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178646"/>
            <a:ext cx="77768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 незаметно,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играя, дети учатся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говорить.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332163"/>
            <a:ext cx="2573337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628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«Кто хочет разговаривать, тот должен выговаривать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err="1" smtClean="0">
                <a:solidFill>
                  <a:srgbClr val="FFFF00"/>
                </a:solidFill>
              </a:rPr>
              <a:t>чистоговорки</a:t>
            </a:r>
            <a:r>
              <a:rPr lang="ru-RU" sz="2400" dirty="0" smtClean="0">
                <a:solidFill>
                  <a:srgbClr val="FFFF00"/>
                </a:solidFill>
              </a:rPr>
              <a:t> внятно, чтоб было всем понятно »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solidFill>
                <a:srgbClr val="0066CC"/>
              </a:solidFill>
            </a:endParaRPr>
          </a:p>
        </p:txBody>
      </p:sp>
      <p:pic>
        <p:nvPicPr>
          <p:cNvPr id="4" name="Picture 20" descr="none"/>
          <p:cNvPicPr>
            <a:picLocks noChangeAspect="1" noChangeArrowheads="1"/>
          </p:cNvPicPr>
          <p:nvPr/>
        </p:nvPicPr>
        <p:blipFill>
          <a:blip r:embed="rId2" cstate="print"/>
          <a:srcRect l="72488" t="2463" r="5804" b="66090"/>
          <a:stretch>
            <a:fillRect/>
          </a:stretch>
        </p:blipFill>
        <p:spPr bwMode="auto">
          <a:xfrm>
            <a:off x="684213" y="2492896"/>
            <a:ext cx="33115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none"/>
          <p:cNvPicPr>
            <a:picLocks noChangeAspect="1" noChangeArrowheads="1"/>
          </p:cNvPicPr>
          <p:nvPr/>
        </p:nvPicPr>
        <p:blipFill>
          <a:blip r:embed="rId2" cstate="print"/>
          <a:srcRect l="73181" t="44444" r="1318"/>
          <a:stretch>
            <a:fillRect/>
          </a:stretch>
        </p:blipFill>
        <p:spPr bwMode="auto">
          <a:xfrm>
            <a:off x="5470525" y="2636912"/>
            <a:ext cx="320516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48478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</a:rPr>
              <a:t>Чистоговорки</a:t>
            </a:r>
            <a:r>
              <a:rPr lang="ru-RU" sz="3200" b="1" dirty="0" smtClean="0">
                <a:solidFill>
                  <a:schemeClr val="tx1"/>
                </a:solidFill>
              </a:rPr>
              <a:t> как средство развития уверенности в себе. Учимся играя»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ра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2812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2060848"/>
            <a:ext cx="62464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Agency FB" pitchFamily="34" charset="0"/>
                <a:ea typeface="MS Mincho" pitchFamily="49" charset="-128"/>
              </a:rPr>
              <a:t>     СПАСИБО </a:t>
            </a:r>
            <a:r>
              <a:rPr lang="ru-RU" sz="5400" b="1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ru-RU" sz="5400" b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ru-RU" sz="5400" b="1" dirty="0" smtClean="0">
                <a:solidFill>
                  <a:srgbClr val="FFFF00"/>
                </a:solidFill>
                <a:latin typeface="Arial" pitchFamily="34" charset="0"/>
              </a:rPr>
              <a:t>       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Agency FB" pitchFamily="34" charset="0"/>
                <a:ea typeface="MS Mincho" pitchFamily="49" charset="-128"/>
              </a:rPr>
              <a:t>ЗА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Agency FB" pitchFamily="34" charset="0"/>
                <a:ea typeface="MS Mincho" pitchFamily="49" charset="-128"/>
              </a:rPr>
              <a:t> ВНИМАНИЕ</a:t>
            </a:r>
            <a:r>
              <a:rPr lang="ru-RU" sz="4400" b="1" dirty="0" smtClean="0">
                <a:solidFill>
                  <a:srgbClr val="FFFF00"/>
                </a:solidFill>
                <a:latin typeface="Arial" pitchFamily="34" charset="0"/>
              </a:rPr>
              <a:t> !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Чистоговорка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Это </a:t>
            </a:r>
            <a:r>
              <a:rPr lang="ru-RU" sz="2400" b="1" dirty="0"/>
              <a:t>зарифмованная фраза, в которой часто повторяется какой-то звук.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9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/>
              <a:t>По </a:t>
            </a:r>
            <a:r>
              <a:rPr lang="ru-RU" sz="2400" b="1" dirty="0"/>
              <a:t>В. И. Далю, </a:t>
            </a:r>
            <a:r>
              <a:rPr lang="ru-RU" sz="2400" b="1" dirty="0" err="1"/>
              <a:t>чистоговорка</a:t>
            </a:r>
            <a:r>
              <a:rPr lang="ru-RU" sz="2400" b="1" dirty="0"/>
              <a:t> (</a:t>
            </a:r>
            <a:r>
              <a:rPr lang="ru-RU" sz="2400" b="1" dirty="0" err="1"/>
              <a:t>частоговорка</a:t>
            </a:r>
            <a:r>
              <a:rPr lang="ru-RU" sz="2400" b="1" dirty="0"/>
              <a:t>) скороговорка, </a:t>
            </a:r>
            <a:r>
              <a:rPr lang="ru-RU" sz="2400" b="1" dirty="0" smtClean="0"/>
              <a:t>предназначенная  </a:t>
            </a:r>
            <a:r>
              <a:rPr lang="en-US" sz="2400" b="1" dirty="0" err="1" smtClean="0"/>
              <a:t>для</a:t>
            </a:r>
            <a:r>
              <a:rPr lang="ru-RU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err="1"/>
              <a:t>развития</a:t>
            </a:r>
            <a:r>
              <a:rPr lang="en-US" sz="2400" b="1" dirty="0"/>
              <a:t> 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речи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2897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ru-RU" dirty="0" smtClean="0"/>
          </a:p>
          <a:p>
            <a:pPr hangingPunct="0"/>
            <a:endParaRPr lang="ru-RU" dirty="0"/>
          </a:p>
          <a:p>
            <a:pPr hangingPunct="0"/>
            <a:endParaRPr lang="ru-RU" dirty="0" smtClean="0"/>
          </a:p>
          <a:p>
            <a:pPr hangingPunct="0"/>
            <a:endParaRPr lang="ru-RU" dirty="0"/>
          </a:p>
          <a:p>
            <a:pPr hangingPunct="0"/>
            <a:endParaRPr lang="ru-RU" dirty="0" smtClean="0"/>
          </a:p>
          <a:p>
            <a:pPr hangingPunct="0"/>
            <a:endParaRPr lang="ru-RU" dirty="0" smtClean="0"/>
          </a:p>
          <a:p>
            <a:pPr hangingPunct="0"/>
            <a:r>
              <a:rPr lang="ru-RU" sz="2400" b="1" dirty="0" err="1" smtClean="0"/>
              <a:t>Чистоговорка</a:t>
            </a:r>
            <a:r>
              <a:rPr lang="ru-RU" sz="2400" b="1" dirty="0" smtClean="0"/>
              <a:t> </a:t>
            </a:r>
            <a:r>
              <a:rPr lang="ru-RU" sz="2400" b="1" dirty="0"/>
              <a:t>состоит из двух частей. </a:t>
            </a:r>
            <a:r>
              <a:rPr lang="en-US" sz="2400" b="1" dirty="0" err="1"/>
              <a:t>Первая</a:t>
            </a:r>
            <a:r>
              <a:rPr lang="en-US" sz="2400" b="1" dirty="0"/>
              <a:t> </a:t>
            </a:r>
            <a:r>
              <a:rPr lang="en-US" sz="2400" b="1" dirty="0" err="1"/>
              <a:t>предусматривает</a:t>
            </a:r>
            <a:r>
              <a:rPr lang="en-US" sz="2400" b="1" dirty="0"/>
              <a:t> </a:t>
            </a:r>
            <a:r>
              <a:rPr lang="en-US" sz="2400" b="1" dirty="0" err="1"/>
              <a:t>трёхкратное</a:t>
            </a:r>
            <a:r>
              <a:rPr lang="en-US" sz="2400" b="1" dirty="0"/>
              <a:t> </a:t>
            </a:r>
            <a:r>
              <a:rPr lang="ru-RU" sz="2400" b="1" dirty="0"/>
              <a:t>повторение определённого звука. Вторая - короткую фразу из 1-4 слов, которая </a:t>
            </a:r>
            <a:r>
              <a:rPr lang="en-US" sz="2400" b="1" dirty="0" err="1"/>
              <a:t>рифмуется</a:t>
            </a:r>
            <a:r>
              <a:rPr lang="en-US" sz="2400" b="1" dirty="0"/>
              <a:t> с </a:t>
            </a:r>
            <a:r>
              <a:rPr lang="en-US" sz="2400" b="1" dirty="0" err="1"/>
              <a:t>первой</a:t>
            </a:r>
            <a:r>
              <a:rPr lang="en-US" sz="2400" b="1" dirty="0"/>
              <a:t> </a:t>
            </a:r>
            <a:r>
              <a:rPr lang="en-US" sz="2400" b="1" dirty="0" err="1"/>
              <a:t>частью</a:t>
            </a:r>
            <a:r>
              <a:rPr lang="en-US" sz="2400" b="1" dirty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Чистоговорк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Все стороны речи можно развивать с помощью </a:t>
            </a:r>
            <a:r>
              <a:rPr lang="ru-RU" sz="2000" b="1" dirty="0" err="1"/>
              <a:t>чистоговорок</a:t>
            </a:r>
            <a:r>
              <a:rPr lang="ru-RU" sz="2000" b="1" dirty="0"/>
              <a:t>. Их рифмы и ритмическое оформление облегчают произношение и запоминание звуков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Слоговой </a:t>
            </a:r>
            <a:r>
              <a:rPr lang="ru-RU" sz="2000" b="1" dirty="0"/>
              <a:t>компонент шутки – </a:t>
            </a:r>
            <a:r>
              <a:rPr lang="ru-RU" sz="2000" b="1" dirty="0" err="1"/>
              <a:t>чистоговорки</a:t>
            </a:r>
            <a:r>
              <a:rPr lang="ru-RU" sz="2000" b="1" dirty="0"/>
              <a:t> способствует формированию слухового и фонематического восприятия, внимания, памяти, стимулирует развитие  языкового чутья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  </a:t>
            </a:r>
            <a:endParaRPr lang="ru-RU" sz="2000" b="1" dirty="0" smtClean="0"/>
          </a:p>
          <a:p>
            <a:r>
              <a:rPr lang="ru-RU" sz="2000" b="1" dirty="0" smtClean="0"/>
              <a:t>В процессе составления </a:t>
            </a:r>
            <a:r>
              <a:rPr lang="ru-RU" sz="2000" b="1" dirty="0" err="1" smtClean="0"/>
              <a:t>чистоговорок</a:t>
            </a:r>
            <a:r>
              <a:rPr lang="ru-RU" sz="2000" b="1" dirty="0" smtClean="0"/>
              <a:t> обогащается словарный запас, совершенствуется грамматический строй, связная речь ребёнка, активизируется его воображение.  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Как</a:t>
            </a:r>
            <a:r>
              <a:rPr lang="en-US" b="1" dirty="0" smtClean="0"/>
              <a:t> </a:t>
            </a:r>
            <a:r>
              <a:rPr lang="en-US" b="1" dirty="0" err="1" smtClean="0"/>
              <a:t>правильно</a:t>
            </a:r>
            <a:r>
              <a:rPr lang="en-US" b="1" dirty="0" smtClean="0"/>
              <a:t> </a:t>
            </a:r>
            <a:r>
              <a:rPr lang="en-US" b="1" dirty="0" err="1" smtClean="0"/>
              <a:t>разучивать</a:t>
            </a:r>
            <a:r>
              <a:rPr lang="en-US" b="1" dirty="0" smtClean="0"/>
              <a:t> </a:t>
            </a:r>
            <a:r>
              <a:rPr lang="en-US" b="1" dirty="0" err="1" smtClean="0"/>
              <a:t>чистоговорки</a:t>
            </a:r>
            <a:r>
              <a:rPr lang="en-US" b="1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3122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altLang="zh-CN" sz="3600" b="1" dirty="0">
                <a:latin typeface="+mj-lt"/>
                <a:ea typeface="DejaVu Sans"/>
                <a:cs typeface="Times New Roman" pitchFamily="18" charset="0"/>
              </a:rPr>
              <a:t>Сначала </a:t>
            </a:r>
            <a:r>
              <a:rPr lang="ru-RU" altLang="zh-CN" sz="3600" b="1" dirty="0" err="1">
                <a:latin typeface="+mj-lt"/>
                <a:ea typeface="DejaVu Sans"/>
                <a:cs typeface="Times New Roman" pitchFamily="18" charset="0"/>
              </a:rPr>
              <a:t>чистоговорку</a:t>
            </a:r>
            <a:r>
              <a:rPr lang="ru-RU" altLang="zh-CN" sz="3600" b="1" dirty="0">
                <a:latin typeface="+mj-lt"/>
                <a:ea typeface="DejaVu Sans"/>
                <a:cs typeface="Times New Roman" pitchFamily="18" charset="0"/>
              </a:rPr>
              <a:t> нужно произнести медленно, чётко артикулируя каждый </a:t>
            </a:r>
            <a:r>
              <a:rPr lang="ru-RU" sz="3600" b="1" dirty="0">
                <a:latin typeface="+mj-lt"/>
              </a:rPr>
              <a:t>звук, затем темп следует увеличить, не снижая качества произношения.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Виды </a:t>
            </a:r>
            <a:r>
              <a:rPr lang="en-US" b="1" dirty="0" err="1" smtClean="0"/>
              <a:t>работ</a:t>
            </a:r>
            <a:r>
              <a:rPr lang="en-US" b="1" dirty="0" smtClean="0"/>
              <a:t> с </a:t>
            </a:r>
            <a:r>
              <a:rPr lang="en-US" b="1" dirty="0" err="1" smtClean="0"/>
              <a:t>чистоговорками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ОМ-ОМ-ОМ-МЫ ПОСТРОИМ НОВЫЙ ДОМ </a:t>
            </a:r>
          </a:p>
          <a:p>
            <a:pPr marL="45720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«Скажи медленно-быстро»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«Скажи громко – тихо»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«Скажи с различной интонацией» (восклицательной, вопросительной)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«Скажи как…(мышка, медведь, лиса)»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«Пропой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чистоговорку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 (на мотив русской народной песни)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«Закончи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чистоговорку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lvl="0"/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14400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ОК-ОК-ОК-БАБОЧКА СЕЛА НА…(цветок)</a:t>
            </a:r>
            <a:endParaRPr lang="ru-RU" sz="1600" b="1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«Эхо» (дети повторяют только конец)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«Проговори и прохлопай»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«Проговори и прохлопай, подбрасывая мяч вверх»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«Проговори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чистоговорку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, перекладывая мяч из одной руки в другую»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«Составь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чистоговорку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по картинке»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«Посчитай»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«Придумай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чистоговорку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по картинке»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Verdana" pitchFamily="34" charset="0"/>
            </a:endParaRPr>
          </a:p>
          <a:p>
            <a:pPr algn="just"/>
            <a:r>
              <a:rPr lang="ru-RU" sz="2400" b="1" dirty="0" smtClean="0">
                <a:latin typeface="Verdana" pitchFamily="34" charset="0"/>
              </a:rPr>
              <a:t>РЫ - РЫ—РЫ— нас кусают комары. </a:t>
            </a:r>
          </a:p>
          <a:p>
            <a:pPr algn="just"/>
            <a:endParaRPr lang="ru-RU" sz="2400" b="1" dirty="0" smtClean="0">
              <a:latin typeface="Verdana" pitchFamily="34" charset="0"/>
            </a:endParaRPr>
          </a:p>
          <a:p>
            <a:pPr algn="just"/>
            <a:r>
              <a:rPr lang="ru-RU" sz="2400" b="1" dirty="0" smtClean="0">
                <a:latin typeface="Verdana" pitchFamily="34" charset="0"/>
              </a:rPr>
              <a:t>РА—РА—РА — рама, рак, гора, нора.</a:t>
            </a:r>
          </a:p>
          <a:p>
            <a:pPr algn="just"/>
            <a:r>
              <a:rPr lang="ru-RU" sz="2400" b="1" dirty="0" smtClean="0">
                <a:latin typeface="Verdana" pitchFamily="34" charset="0"/>
              </a:rPr>
              <a:t> </a:t>
            </a:r>
          </a:p>
          <a:p>
            <a:pPr algn="just"/>
            <a:r>
              <a:rPr lang="ru-RU" sz="2400" b="1" dirty="0" smtClean="0">
                <a:latin typeface="Verdana" pitchFamily="34" charset="0"/>
              </a:rPr>
              <a:t>РУ—РУ—РУ — зададим мы комару. </a:t>
            </a:r>
          </a:p>
          <a:p>
            <a:pPr algn="just"/>
            <a:endParaRPr lang="ru-RU" sz="2400" b="1" dirty="0" smtClean="0">
              <a:latin typeface="Verdana" pitchFamily="34" charset="0"/>
            </a:endParaRPr>
          </a:p>
          <a:p>
            <a:pPr algn="just"/>
            <a:r>
              <a:rPr lang="ru-RU" sz="2400" b="1" dirty="0" smtClean="0">
                <a:latin typeface="Verdana" pitchFamily="34" charset="0"/>
              </a:rPr>
              <a:t>РЫ—РЫ—РЫ— рыси, рыбы, комары. </a:t>
            </a:r>
          </a:p>
          <a:p>
            <a:pPr algn="just"/>
            <a:endParaRPr lang="ru-RU" sz="2400" b="1" dirty="0" smtClean="0">
              <a:latin typeface="Verdana" pitchFamily="34" charset="0"/>
            </a:endParaRPr>
          </a:p>
          <a:p>
            <a:pPr algn="just"/>
            <a:r>
              <a:rPr lang="ru-RU" sz="2400" b="1" dirty="0" smtClean="0">
                <a:latin typeface="Verdana" pitchFamily="34" charset="0"/>
              </a:rPr>
              <a:t>РА—РА—РА — мы убили комара. </a:t>
            </a:r>
          </a:p>
          <a:p>
            <a:pPr algn="just"/>
            <a:endParaRPr lang="ru-RU" sz="2400" b="1" dirty="0" smtClean="0">
              <a:latin typeface="Verdana" pitchFamily="34" charset="0"/>
            </a:endParaRPr>
          </a:p>
          <a:p>
            <a:pPr algn="just"/>
            <a:r>
              <a:rPr lang="ru-RU" sz="2400" b="1" dirty="0" smtClean="0">
                <a:latin typeface="Verdana" pitchFamily="34" charset="0"/>
              </a:rPr>
              <a:t>РУ—РУ—РУ — ручка, руки, кенгуру.</a:t>
            </a:r>
          </a:p>
          <a:p>
            <a:pPr algn="just"/>
            <a:r>
              <a:rPr lang="ru-RU" sz="2400" b="1" dirty="0" smtClean="0">
                <a:latin typeface="Verdana" pitchFamily="34" charset="0"/>
              </a:rPr>
              <a:t> </a:t>
            </a:r>
          </a:p>
          <a:p>
            <a:pPr algn="just"/>
            <a:r>
              <a:rPr lang="ru-RU" sz="2400" b="1" dirty="0" smtClean="0">
                <a:latin typeface="Verdana" pitchFamily="34" charset="0"/>
              </a:rPr>
              <a:t>РО—РО—РО — угодил комар в ведро.</a:t>
            </a:r>
          </a:p>
          <a:p>
            <a:pPr algn="just"/>
            <a:r>
              <a:rPr lang="ru-RU" sz="2400" b="1" dirty="0" smtClean="0">
                <a:latin typeface="Verdana" pitchFamily="34" charset="0"/>
              </a:rPr>
              <a:t>    </a:t>
            </a:r>
          </a:p>
          <a:p>
            <a:pPr algn="just"/>
            <a:r>
              <a:rPr lang="ru-RU" sz="2400" b="1" dirty="0" smtClean="0">
                <a:latin typeface="Verdana" pitchFamily="34" charset="0"/>
              </a:rPr>
              <a:t>РО—РО—РО — Рома, роза, рот, перо.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Autofit/>
          </a:bodyPr>
          <a:lstStyle/>
          <a:p>
            <a:pPr marL="0"/>
            <a:r>
              <a:rPr lang="ru-RU" sz="2000" b="1" dirty="0" smtClean="0"/>
              <a:t>ПОВТОРИ  ЧИСТОГОВОРКИ  </a:t>
            </a:r>
            <a:r>
              <a:rPr lang="ru-RU" sz="2400" b="1" dirty="0" smtClean="0"/>
              <a:t>(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медленно-быстро, громко – тихо)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 bwMode="auto">
          <a:xfrm>
            <a:off x="971600" y="2420888"/>
            <a:ext cx="5529025" cy="3168352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00B0F0"/>
              </a:gs>
              <a:gs pos="100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А – </a:t>
            </a:r>
            <a:r>
              <a:rPr lang="ru-RU" sz="36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А – </a:t>
            </a:r>
            <a:r>
              <a:rPr lang="ru-RU" sz="36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А – </a:t>
            </a:r>
            <a:r>
              <a:rPr lang="ru-RU" sz="3200" b="1" dirty="0" smtClean="0">
                <a:solidFill>
                  <a:schemeClr val="tx1"/>
                </a:solidFill>
                <a:latin typeface="Arial" charset="0"/>
              </a:rPr>
              <a:t>мы поймали </a:t>
            </a:r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… </a:t>
            </a:r>
            <a:r>
              <a:rPr lang="ru-RU" sz="3200" b="1" dirty="0" smtClean="0">
                <a:solidFill>
                  <a:srgbClr val="00B0F0"/>
                </a:solidFill>
                <a:latin typeface="Arial" charset="0"/>
              </a:rPr>
              <a:t>комара</a:t>
            </a:r>
            <a:endParaRPr lang="ru-RU" sz="3200" b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564904"/>
            <a:ext cx="2573337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&amp;Acy;&amp;ncy;&amp;icy;&amp;mcy;&amp;acy;&amp;shcy;&amp;kcy;&amp;icy; &amp;Pcy;&amp;ocy;&amp;gcy;&amp;ocy;&amp;dcy;&amp;a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164306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Закончи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чистоговорку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 bwMode="auto">
          <a:xfrm>
            <a:off x="1714752" y="1714126"/>
            <a:ext cx="4785873" cy="2501437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00B0F0"/>
              </a:gs>
              <a:gs pos="100000">
                <a:srgbClr val="CC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2800" b="1" dirty="0" smtClean="0">
                <a:solidFill>
                  <a:srgbClr val="0066CC"/>
                </a:solidFill>
                <a:latin typeface="Arial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2800" b="1" dirty="0" smtClean="0">
                <a:solidFill>
                  <a:srgbClr val="0066CC"/>
                </a:solidFill>
                <a:latin typeface="Arial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2800" b="1" dirty="0" smtClean="0">
                <a:solidFill>
                  <a:srgbClr val="0066CC"/>
                </a:solidFill>
                <a:latin typeface="Arial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 – купили новое …</a:t>
            </a:r>
            <a:r>
              <a:rPr lang="ru-RU" sz="2800" b="1" dirty="0" smtClean="0">
                <a:solidFill>
                  <a:srgbClr val="00B0F0"/>
                </a:solidFill>
                <a:latin typeface="Arial" charset="0"/>
              </a:rPr>
              <a:t>ведро.</a:t>
            </a:r>
            <a:endParaRPr lang="ru-RU" sz="2800" b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0663" y="763588"/>
            <a:ext cx="2573337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VEDRO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06" t="52847"/>
          <a:stretch>
            <a:fillRect/>
          </a:stretch>
        </p:blipFill>
        <p:spPr bwMode="auto">
          <a:xfrm>
            <a:off x="1115616" y="4293096"/>
            <a:ext cx="171608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191</TotalTime>
  <Words>511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  «Чистоговорки - как средство развития речи. Учимся играя»</vt:lpstr>
      <vt:lpstr>«Кто хочет разговаривать, тот должен выговаривать чистоговорки внятно, чтоб было всем понятно » </vt:lpstr>
      <vt:lpstr>Чистоговорка  </vt:lpstr>
      <vt:lpstr>Чистоговорки</vt:lpstr>
      <vt:lpstr>Как правильно разучивать чистоговорки?</vt:lpstr>
      <vt:lpstr>Виды работ с чистоговорками</vt:lpstr>
      <vt:lpstr>ПОВТОРИ  ЧИСТОГОВОРКИ  (медленно-быстро, громко – тихо)</vt:lpstr>
      <vt:lpstr>Закончи чистоговорку</vt:lpstr>
      <vt:lpstr>Слайд 9</vt:lpstr>
      <vt:lpstr>Слайд 10</vt:lpstr>
      <vt:lpstr>Слайд 11</vt:lpstr>
      <vt:lpstr>«Скажи с различной интонацией» (восклицательной, вопросительной)</vt:lpstr>
      <vt:lpstr>Придумай чистоговорку по картинке </vt:lpstr>
      <vt:lpstr>Слайд 14</vt:lpstr>
      <vt:lpstr>Слайд 15</vt:lpstr>
      <vt:lpstr>Посчитай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«Чистоговорки как средство развития уверенности в себе. Учимся играя»</dc:title>
  <dc:creator>user</dc:creator>
  <cp:lastModifiedBy>Логопед</cp:lastModifiedBy>
  <cp:revision>5</cp:revision>
  <dcterms:created xsi:type="dcterms:W3CDTF">2019-05-11T08:36:22Z</dcterms:created>
  <dcterms:modified xsi:type="dcterms:W3CDTF">2020-12-18T09:06:21Z</dcterms:modified>
</cp:coreProperties>
</file>