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3" r:id="rId1"/>
    <p:sldMasterId id="2147483951" r:id="rId2"/>
  </p:sldMasterIdLst>
  <p:sldIdLst>
    <p:sldId id="321" r:id="rId3"/>
    <p:sldId id="293" r:id="rId4"/>
    <p:sldId id="291" r:id="rId5"/>
    <p:sldId id="292" r:id="rId6"/>
    <p:sldId id="320" r:id="rId7"/>
    <p:sldId id="331" r:id="rId8"/>
    <p:sldId id="316" r:id="rId9"/>
    <p:sldId id="318" r:id="rId10"/>
    <p:sldId id="334" r:id="rId11"/>
    <p:sldId id="310" r:id="rId12"/>
    <p:sldId id="309" r:id="rId13"/>
    <p:sldId id="308" r:id="rId14"/>
    <p:sldId id="307" r:id="rId15"/>
    <p:sldId id="306" r:id="rId16"/>
    <p:sldId id="332" r:id="rId17"/>
    <p:sldId id="333" r:id="rId18"/>
    <p:sldId id="322" r:id="rId19"/>
    <p:sldId id="323" r:id="rId20"/>
    <p:sldId id="330" r:id="rId21"/>
    <p:sldId id="329" r:id="rId22"/>
    <p:sldId id="328" r:id="rId23"/>
    <p:sldId id="327" r:id="rId24"/>
    <p:sldId id="304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878" autoAdjust="0"/>
  </p:normalViewPr>
  <p:slideViewPr>
    <p:cSldViewPr>
      <p:cViewPr varScale="1">
        <p:scale>
          <a:sx n="57" d="100"/>
          <a:sy n="57" d="100"/>
        </p:scale>
        <p:origin x="-127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E2C4-1444-4379-BC84-F8EB4D88852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0EDC-331C-4E12-AA61-E8E96C2B6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7274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E2C4-1444-4379-BC84-F8EB4D88852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0EDC-331C-4E12-AA61-E8E96C2B6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6384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E2C4-1444-4379-BC84-F8EB4D88852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0EDC-331C-4E12-AA61-E8E96C2B6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8348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E2C4-1444-4379-BC84-F8EB4D88852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0EDC-331C-4E12-AA61-E8E96C2B69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950070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E2C4-1444-4379-BC84-F8EB4D88852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0EDC-331C-4E12-AA61-E8E96C2B6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19963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E2C4-1444-4379-BC84-F8EB4D88852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0EDC-331C-4E12-AA61-E8E96C2B69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7799470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E2C4-1444-4379-BC84-F8EB4D88852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0EDC-331C-4E12-AA61-E8E96C2B6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7622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E2C4-1444-4379-BC84-F8EB4D88852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0EDC-331C-4E12-AA61-E8E96C2B6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21561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E2C4-1444-4379-BC84-F8EB4D88852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0EDC-331C-4E12-AA61-E8E96C2B6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18780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email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76F99C4-A8B2-474B-8270-AC7E37D1018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1803824D-F13C-4C5B-AFBC-2759CE8FC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66574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99C4-A8B2-474B-8270-AC7E37D1018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3824D-F13C-4C5B-AFBC-2759CE8FC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1540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E2C4-1444-4379-BC84-F8EB4D88852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0EDC-331C-4E12-AA61-E8E96C2B6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10690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99C4-A8B2-474B-8270-AC7E37D1018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3824D-F13C-4C5B-AFBC-2759CE8FC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07011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99C4-A8B2-474B-8270-AC7E37D1018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3824D-F13C-4C5B-AFBC-2759CE8FCA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418353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99C4-A8B2-474B-8270-AC7E37D1018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3824D-F13C-4C5B-AFBC-2759CE8FCA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746930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99C4-A8B2-474B-8270-AC7E37D1018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3824D-F13C-4C5B-AFBC-2759CE8FC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97270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99C4-A8B2-474B-8270-AC7E37D1018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3824D-F13C-4C5B-AFBC-2759CE8FC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86206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email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email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76F99C4-A8B2-474B-8270-AC7E37D1018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1803824D-F13C-4C5B-AFBC-2759CE8FC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25743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email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email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76F99C4-A8B2-474B-8270-AC7E37D1018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1803824D-F13C-4C5B-AFBC-2759CE8FC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17395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99C4-A8B2-474B-8270-AC7E37D1018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3824D-F13C-4C5B-AFBC-2759CE8FC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38901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F99C4-A8B2-474B-8270-AC7E37D1018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3824D-F13C-4C5B-AFBC-2759CE8FC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9154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E2C4-1444-4379-BC84-F8EB4D88852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0EDC-331C-4E12-AA61-E8E96C2B6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016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E2C4-1444-4379-BC84-F8EB4D88852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0EDC-331C-4E12-AA61-E8E96C2B6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75937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E2C4-1444-4379-BC84-F8EB4D88852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0EDC-331C-4E12-AA61-E8E96C2B6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82949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E2C4-1444-4379-BC84-F8EB4D88852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0EDC-331C-4E12-AA61-E8E96C2B6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56187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E2C4-1444-4379-BC84-F8EB4D88852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0EDC-331C-4E12-AA61-E8E96C2B6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2748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E2C4-1444-4379-BC84-F8EB4D88852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0EDC-331C-4E12-AA61-E8E96C2B6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7513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E2C4-1444-4379-BC84-F8EB4D88852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0EDC-331C-4E12-AA61-E8E96C2B6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7998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FEFE2C4-1444-4379-BC84-F8EB4D88852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71E0EDC-331C-4E12-AA61-E8E96C2B6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31871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  <p:sldLayoutId id="2147483945" r:id="rId12"/>
    <p:sldLayoutId id="2147483946" r:id="rId13"/>
    <p:sldLayoutId id="2147483947" r:id="rId14"/>
    <p:sldLayoutId id="2147483948" r:id="rId15"/>
    <p:sldLayoutId id="2147483949" r:id="rId16"/>
    <p:sldLayoutId id="214748395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email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76F99C4-A8B2-474B-8270-AC7E37D1018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803824D-F13C-4C5B-AFBC-2759CE8FC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2006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2" r:id="rId1"/>
    <p:sldLayoutId id="2147483953" r:id="rId2"/>
    <p:sldLayoutId id="2147483954" r:id="rId3"/>
    <p:sldLayoutId id="2147483955" r:id="rId4"/>
    <p:sldLayoutId id="2147483956" r:id="rId5"/>
    <p:sldLayoutId id="2147483957" r:id="rId6"/>
    <p:sldLayoutId id="2147483958" r:id="rId7"/>
    <p:sldLayoutId id="2147483959" r:id="rId8"/>
    <p:sldLayoutId id="2147483960" r:id="rId9"/>
    <p:sldLayoutId id="2147483961" r:id="rId10"/>
    <p:sldLayoutId id="214748396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533400"/>
            <a:ext cx="6624736" cy="3327648"/>
          </a:xfrm>
        </p:spPr>
        <p:txBody>
          <a:bodyPr>
            <a:normAutofit/>
          </a:bodyPr>
          <a:lstStyle/>
          <a:p>
            <a:pPr algn="ctr"/>
            <a:r>
              <a:rPr lang="ru-RU" sz="1800" dirty="0"/>
              <a:t>МУНИЦИПАЛЬНОЕ БЮДЖЕТНОЕ ОБЩЕОБРАЗОВАТЕЛЬНОЕ</a:t>
            </a:r>
            <a:br>
              <a:rPr lang="ru-RU" sz="1800" dirty="0"/>
            </a:br>
            <a:r>
              <a:rPr lang="ru-RU" sz="1800" dirty="0"/>
              <a:t>УЧРЕЖДЕНИЕ «ОКТЯБРЬСКАЯ ШКОЛА </a:t>
            </a:r>
            <a:r>
              <a:rPr lang="ru-RU" sz="1800" dirty="0" smtClean="0"/>
              <a:t>гимназия»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«речевая мозаика»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31840" y="4221088"/>
            <a:ext cx="5760640" cy="2304256"/>
          </a:xfrm>
        </p:spPr>
        <p:txBody>
          <a:bodyPr>
            <a:normAutofit/>
          </a:bodyPr>
          <a:lstStyle/>
          <a:p>
            <a:pPr lvl="8" algn="l"/>
            <a:r>
              <a:rPr lang="ru-RU" dirty="0" smtClean="0">
                <a:solidFill>
                  <a:schemeClr val="tx1"/>
                </a:solidFill>
              </a:rPr>
              <a:t>Составитель</a:t>
            </a:r>
            <a:r>
              <a:rPr lang="ru-RU" dirty="0">
                <a:solidFill>
                  <a:schemeClr val="tx1"/>
                </a:solidFill>
              </a:rPr>
              <a:t>:</a:t>
            </a:r>
          </a:p>
          <a:p>
            <a:pPr lvl="8" algn="l"/>
            <a:r>
              <a:rPr lang="ru-RU" dirty="0">
                <a:solidFill>
                  <a:schemeClr val="tx1"/>
                </a:solidFill>
              </a:rPr>
              <a:t>учитель –логопед высшей категории</a:t>
            </a:r>
          </a:p>
          <a:p>
            <a:pPr lvl="8" algn="l"/>
            <a:r>
              <a:rPr lang="ru-RU" dirty="0" err="1" smtClean="0">
                <a:solidFill>
                  <a:schemeClr val="tx1"/>
                </a:solidFill>
              </a:rPr>
              <a:t>Черникова</a:t>
            </a:r>
            <a:r>
              <a:rPr lang="ru-RU" dirty="0" smtClean="0">
                <a:solidFill>
                  <a:schemeClr val="tx1"/>
                </a:solidFill>
              </a:rPr>
              <a:t> Е.Г.</a:t>
            </a:r>
            <a:endParaRPr lang="ru-RU" dirty="0">
              <a:solidFill>
                <a:schemeClr val="tx1"/>
              </a:solidFill>
            </a:endParaRPr>
          </a:p>
          <a:p>
            <a:pPr lvl="8" algn="l"/>
            <a:r>
              <a:rPr lang="ru-RU" dirty="0">
                <a:solidFill>
                  <a:schemeClr val="tx1"/>
                </a:solidFill>
              </a:rPr>
              <a:t> 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245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12" y="2016135"/>
            <a:ext cx="9127829" cy="48418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692696"/>
            <a:ext cx="87484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Составь слово из первых звуков…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635896" y="2016135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СОК</a:t>
            </a:r>
            <a:endParaRPr lang="ru-RU" sz="4800" dirty="0"/>
          </a:p>
        </p:txBody>
      </p:sp>
    </p:spTree>
    <p:extLst>
      <p:ext uri="{BB962C8B-B14F-4D97-AF65-F5344CB8AC3E}">
        <p14:creationId xmlns="" xmlns:p14="http://schemas.microsoft.com/office/powerpoint/2010/main" val="171537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32656"/>
            <a:ext cx="8928992" cy="61926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39952" y="5700107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ШАР</a:t>
            </a:r>
            <a:endParaRPr lang="ru-RU" sz="4800" dirty="0"/>
          </a:p>
        </p:txBody>
      </p:sp>
    </p:spTree>
    <p:extLst>
      <p:ext uri="{BB962C8B-B14F-4D97-AF65-F5344CB8AC3E}">
        <p14:creationId xmlns="" xmlns:p14="http://schemas.microsoft.com/office/powerpoint/2010/main" val="429070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784976" cy="62646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35896" y="5805264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ЖУК</a:t>
            </a:r>
            <a:endParaRPr lang="ru-RU" sz="4800" dirty="0"/>
          </a:p>
        </p:txBody>
      </p:sp>
    </p:spTree>
    <p:extLst>
      <p:ext uri="{BB962C8B-B14F-4D97-AF65-F5344CB8AC3E}">
        <p14:creationId xmlns="" xmlns:p14="http://schemas.microsoft.com/office/powerpoint/2010/main" val="3509503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568951" cy="64087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91880" y="6004163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УХА</a:t>
            </a:r>
            <a:endParaRPr lang="ru-RU" sz="4800" dirty="0"/>
          </a:p>
        </p:txBody>
      </p:sp>
    </p:spTree>
    <p:extLst>
      <p:ext uri="{BB962C8B-B14F-4D97-AF65-F5344CB8AC3E}">
        <p14:creationId xmlns="" xmlns:p14="http://schemas.microsoft.com/office/powerpoint/2010/main" val="2317630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424936" cy="64087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51920" y="5838362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МИР</a:t>
            </a:r>
            <a:endParaRPr lang="ru-RU" sz="4800" dirty="0"/>
          </a:p>
        </p:txBody>
      </p:sp>
    </p:spTree>
    <p:extLst>
      <p:ext uri="{BB962C8B-B14F-4D97-AF65-F5344CB8AC3E}">
        <p14:creationId xmlns="" xmlns:p14="http://schemas.microsoft.com/office/powerpoint/2010/main" val="2345142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ochemu4ka.ru/_ld/101/66576843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8640959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ochemu4ka.ru/_ld/101/15277757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64704"/>
            <a:ext cx="8640959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548680"/>
            <a:ext cx="5072444" cy="1471387"/>
          </a:xfrm>
        </p:spPr>
        <p:txBody>
          <a:bodyPr>
            <a:norm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Одинаковая буква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4294967295"/>
          </p:nvPr>
        </p:nvSpPr>
        <p:spPr>
          <a:xfrm>
            <a:off x="1331640" y="1916832"/>
            <a:ext cx="3227832" cy="3807312"/>
          </a:xfrm>
        </p:spPr>
        <p:txBody>
          <a:bodyPr>
            <a:noAutofit/>
          </a:bodyPr>
          <a:lstStyle/>
          <a:p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МЕСЯ-</a:t>
            </a:r>
          </a:p>
          <a:p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ОГУРЕ-</a:t>
            </a:r>
          </a:p>
          <a:p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ДВОРЕ-              </a:t>
            </a:r>
          </a:p>
          <a:p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КОНЕ-</a:t>
            </a:r>
          </a:p>
          <a:p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ЛАРЕ-</a:t>
            </a:r>
          </a:p>
          <a:p>
            <a:endParaRPr lang="ru-RU" sz="44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294967295"/>
          </p:nvPr>
        </p:nvSpPr>
        <p:spPr>
          <a:xfrm>
            <a:off x="4645151" y="2204864"/>
            <a:ext cx="3227832" cy="351972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marL="0" indent="0">
              <a:buNone/>
            </a:pP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Ц</a:t>
            </a:r>
            <a:r>
              <a:rPr lang="ru-RU" sz="8000" dirty="0" smtClean="0"/>
              <a:t>         </a:t>
            </a:r>
            <a:endParaRPr lang="ru-RU" sz="8000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8" name="Рисунок 7" descr="114557586______2x__8_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427984" y="4077072"/>
            <a:ext cx="3473003" cy="21694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3291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404664"/>
            <a:ext cx="6554867" cy="864096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Одинаковая буква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4294967295"/>
          </p:nvPr>
        </p:nvSpPr>
        <p:spPr>
          <a:xfrm>
            <a:off x="1259632" y="2348880"/>
            <a:ext cx="3227832" cy="3519280"/>
          </a:xfrm>
        </p:spPr>
        <p:txBody>
          <a:bodyPr/>
          <a:lstStyle/>
          <a:p>
            <a:r>
              <a:rPr lang="ru-RU" sz="7200" dirty="0" smtClean="0">
                <a:latin typeface="+mj-lt"/>
              </a:rPr>
              <a:t>            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/>
              <a:t>                 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294967295"/>
          </p:nvPr>
        </p:nvSpPr>
        <p:spPr>
          <a:xfrm>
            <a:off x="4645151" y="2132856"/>
            <a:ext cx="3227832" cy="359173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АПЛЯ</a:t>
            </a:r>
          </a:p>
          <a:p>
            <a:r>
              <a:rPr lang="ru-RU" sz="4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ИРК</a:t>
            </a:r>
          </a:p>
          <a:p>
            <a:r>
              <a:rPr lang="ru-RU" sz="4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ВЕТЫ</a:t>
            </a:r>
          </a:p>
          <a:p>
            <a:r>
              <a:rPr lang="ru-RU" sz="4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ЫПЛЯТА</a:t>
            </a:r>
          </a:p>
          <a:p>
            <a:r>
              <a:rPr lang="ru-RU" sz="4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АРАПИНА</a:t>
            </a:r>
            <a:endParaRPr lang="ru-RU" sz="40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school\Pictures\10eaa77d04729a48fc5b260cd9797d9b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9501" y="1844824"/>
            <a:ext cx="2556395" cy="2016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5503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817582"/>
            <a:ext cx="3600400" cy="1202485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Лишняя буква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ПЕНА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ЛЮС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КАРИ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ЛОТ</a:t>
            </a:r>
          </a:p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ВОР</a:t>
            </a:r>
          </a:p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ТЁРКА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ПЕНА</a:t>
            </a:r>
          </a:p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ПЛЮС</a:t>
            </a:r>
          </a:p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ПЕКАРИ</a:t>
            </a:r>
          </a:p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ПЛОТ</a:t>
            </a:r>
          </a:p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ВОР</a:t>
            </a:r>
          </a:p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ТЁРКА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275856" y="620688"/>
            <a:ext cx="1694321" cy="19393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6270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80728"/>
            <a:ext cx="38884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3"/>
            <a:r>
              <a:rPr lang="ru-RU" sz="3200" dirty="0">
                <a:latin typeface="Candara" panose="020E0502030303020204" pitchFamily="34" charset="0"/>
                <a:ea typeface="Times New Roman" panose="02020603050405020304" pitchFamily="18" charset="0"/>
              </a:rPr>
              <a:t>Всегда во рту,</a:t>
            </a:r>
            <a:br>
              <a:rPr lang="ru-RU" sz="3200" dirty="0">
                <a:latin typeface="Candara" panose="020E0502030303020204" pitchFamily="34" charset="0"/>
                <a:ea typeface="Times New Roman" panose="02020603050405020304" pitchFamily="18" charset="0"/>
              </a:rPr>
            </a:br>
            <a:r>
              <a:rPr lang="ru-RU" sz="3200" dirty="0">
                <a:latin typeface="Candara" panose="020E0502030303020204" pitchFamily="34" charset="0"/>
                <a:ea typeface="Times New Roman" panose="02020603050405020304" pitchFamily="18" charset="0"/>
              </a:rPr>
              <a:t>А не проглотишь</a:t>
            </a:r>
            <a:r>
              <a:rPr lang="ru-RU" sz="3200" dirty="0" smtClean="0">
                <a:latin typeface="Candara" panose="020E0502030303020204" pitchFamily="34" charset="0"/>
                <a:ea typeface="Times New Roman" panose="02020603050405020304" pitchFamily="18" charset="0"/>
              </a:rPr>
              <a:t>.</a:t>
            </a:r>
          </a:p>
          <a:p>
            <a:pPr marL="0" lvl="3"/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3"/>
            <a:r>
              <a:rPr lang="ru-RU" sz="3200" dirty="0" smtClean="0">
                <a:latin typeface="Candara" panose="020E0502030303020204" pitchFamily="34" charset="0"/>
                <a:ea typeface="Times New Roman" panose="02020603050405020304" pitchFamily="18" charset="0"/>
              </a:rPr>
              <a:t>Всегда в </a:t>
            </a:r>
            <a:r>
              <a:rPr lang="ru-RU" sz="3200" dirty="0">
                <a:latin typeface="Candara" panose="020E0502030303020204" pitchFamily="34" charset="0"/>
                <a:ea typeface="Times New Roman" panose="02020603050405020304" pitchFamily="18" charset="0"/>
              </a:rPr>
              <a:t>работе,</a:t>
            </a:r>
            <a:br>
              <a:rPr lang="ru-RU" sz="3200" dirty="0">
                <a:latin typeface="Candara" panose="020E0502030303020204" pitchFamily="34" charset="0"/>
                <a:ea typeface="Times New Roman" panose="02020603050405020304" pitchFamily="18" charset="0"/>
              </a:rPr>
            </a:br>
            <a:r>
              <a:rPr lang="ru-RU" sz="3200" dirty="0">
                <a:latin typeface="Candara" panose="020E0502030303020204" pitchFamily="34" charset="0"/>
                <a:ea typeface="Times New Roman" panose="02020603050405020304" pitchFamily="18" charset="0"/>
              </a:rPr>
              <a:t>Когда говорим,</a:t>
            </a:r>
            <a:br>
              <a:rPr lang="ru-RU" sz="3200" dirty="0">
                <a:latin typeface="Candara" panose="020E0502030303020204" pitchFamily="34" charset="0"/>
                <a:ea typeface="Times New Roman" panose="02020603050405020304" pitchFamily="18" charset="0"/>
              </a:rPr>
            </a:br>
            <a:r>
              <a:rPr lang="ru-RU" sz="3200" dirty="0" smtClean="0">
                <a:latin typeface="Candara" panose="020E0502030303020204" pitchFamily="34" charset="0"/>
                <a:ea typeface="Times New Roman" panose="02020603050405020304" pitchFamily="18" charset="0"/>
              </a:rPr>
              <a:t>И </a:t>
            </a:r>
            <a:r>
              <a:rPr lang="ru-RU" sz="3200" dirty="0">
                <a:latin typeface="Candara" panose="020E0502030303020204" pitchFamily="34" charset="0"/>
                <a:ea typeface="Times New Roman" panose="02020603050405020304" pitchFamily="18" charset="0"/>
              </a:rPr>
              <a:t>отдыхает,</a:t>
            </a:r>
            <a:br>
              <a:rPr lang="ru-RU" sz="3200" dirty="0">
                <a:latin typeface="Candara" panose="020E0502030303020204" pitchFamily="34" charset="0"/>
                <a:ea typeface="Times New Roman" panose="02020603050405020304" pitchFamily="18" charset="0"/>
              </a:rPr>
            </a:br>
            <a:r>
              <a:rPr lang="ru-RU" sz="3200" dirty="0">
                <a:latin typeface="Candara" panose="020E0502030303020204" pitchFamily="34" charset="0"/>
                <a:ea typeface="Times New Roman" panose="02020603050405020304" pitchFamily="18" charset="0"/>
              </a:rPr>
              <a:t>Когда </a:t>
            </a:r>
            <a:r>
              <a:rPr lang="ru-RU" sz="3200" dirty="0" smtClean="0">
                <a:latin typeface="Candara" panose="020E0502030303020204" pitchFamily="34" charset="0"/>
                <a:ea typeface="Times New Roman" panose="02020603050405020304" pitchFamily="18" charset="0"/>
              </a:rPr>
              <a:t>молчим</a:t>
            </a:r>
            <a:r>
              <a:rPr lang="ru-RU" sz="3200" dirty="0">
                <a:latin typeface="Candara" panose="020E0502030303020204" pitchFamily="34" charset="0"/>
                <a:ea typeface="Times New Roman" panose="02020603050405020304" pitchFamily="18" charset="0"/>
              </a:rPr>
              <a:t>.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 descr="http://molodost35.ru/wp-content/uploads/2015/01/%D1%8F%D0%B7%D1%8B%D0%BA-%D0%BA%D0%B0%D1%80%D1%82%D0%B8%D0%BD%D0%BA%D0%B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54299"/>
            <a:ext cx="2264841" cy="2592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24300" y="4227770"/>
            <a:ext cx="38884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3" algn="ctr"/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Язык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8489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Общее начало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8800" dirty="0"/>
              <a:t> </a:t>
            </a:r>
            <a:r>
              <a:rPr lang="ru-RU" sz="8800" dirty="0" smtClean="0"/>
              <a:t>  </a:t>
            </a:r>
            <a:r>
              <a:rPr lang="ru-RU" sz="8800" b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</a:t>
            </a:r>
            <a:endParaRPr lang="ru-RU" sz="88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ГОН</a:t>
            </a:r>
          </a:p>
          <a:p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-ЗА</a:t>
            </a:r>
          </a:p>
          <a:p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-ЗОН</a:t>
            </a:r>
          </a:p>
          <a:p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-ЛЕНКИ</a:t>
            </a:r>
          </a:p>
          <a:p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-РЕЖКИ</a:t>
            </a:r>
          </a:p>
          <a:p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-ТА</a:t>
            </a:r>
          </a:p>
          <a:p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-РАН</a:t>
            </a:r>
          </a:p>
          <a:p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-ЗЕЛИН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363172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331640" y="3501008"/>
            <a:ext cx="1887711" cy="26642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5419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Анаграммы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ора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сосна</a:t>
            </a:r>
          </a:p>
          <a:p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</a:t>
            </a:r>
          </a:p>
          <a:p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итка</a:t>
            </a:r>
          </a:p>
          <a:p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анка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лыжи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парк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ано</a:t>
            </a:r>
          </a:p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асос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он</a:t>
            </a:r>
          </a:p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кани</a:t>
            </a:r>
          </a:p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абан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жилы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карп</a:t>
            </a:r>
          </a:p>
          <a:p>
            <a:endParaRPr lang="ru-RU" sz="2800" b="1" dirty="0">
              <a:solidFill>
                <a:srgbClr val="C00000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2771800" y="2420888"/>
            <a:ext cx="194421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771800" y="2924944"/>
            <a:ext cx="194421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411760" y="3429000"/>
            <a:ext cx="24482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771800" y="4005064"/>
            <a:ext cx="1917928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771800" y="4437112"/>
            <a:ext cx="19179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771800" y="5013176"/>
            <a:ext cx="194421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2627784" y="5517232"/>
            <a:ext cx="21602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 descr="5180_html_m38bfc04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228184" y="2204864"/>
            <a:ext cx="2029976" cy="31901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7983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404664"/>
            <a:ext cx="6554867" cy="129614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Найди слова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2119257"/>
            <a:ext cx="6565344" cy="3603812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ВЕТЕР</a:t>
            </a:r>
            <a:r>
              <a:rPr lang="ru-RU" sz="4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ВАЛ</a:t>
            </a:r>
            <a:r>
              <a:rPr lang="ru-RU" sz="4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ЬС</a:t>
            </a:r>
          </a:p>
          <a:p>
            <a:r>
              <a:rPr lang="ru-RU" sz="44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МЕРКА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ПИ</a:t>
            </a:r>
            <a:r>
              <a:rPr lang="ru-RU" sz="4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ТАНК</a:t>
            </a:r>
            <a:r>
              <a:rPr lang="ru-RU" sz="4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ЛУБ</a:t>
            </a:r>
          </a:p>
          <a:p>
            <a:r>
              <a:rPr lang="ru-RU" sz="4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ВАГОН</a:t>
            </a:r>
            <a:r>
              <a:rPr lang="ru-RU" sz="4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КАПУ</a:t>
            </a:r>
            <a:r>
              <a:rPr lang="ru-RU" sz="4400" b="1" i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СТА</a:t>
            </a:r>
            <a:r>
              <a:rPr lang="ru-RU" sz="4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КАН</a:t>
            </a:r>
          </a:p>
          <a:p>
            <a:r>
              <a:rPr lang="ru-RU" sz="4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РУГ</a:t>
            </a:r>
            <a:r>
              <a:rPr lang="ru-RU" sz="4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ВОД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900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39.radikal.ru/i086/0811/40/cfca71895c7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196752"/>
            <a:ext cx="3912928" cy="39129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8762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"/>
            <a:ext cx="9036496" cy="5097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 algn="ctr">
              <a:lnSpc>
                <a:spcPct val="107000"/>
              </a:lnSpc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Язык – это то великое множество слов, с помощью которых люди общаются, разговаривают друг с другом, пишут и читают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Богат русский язык пословицами о себе: 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позволяй твоему языку опережать твои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мысли.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языку человека узнают.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Больше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слушай, поменьше говори, не зря у тебя два уха и один язык.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684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404664"/>
            <a:ext cx="8352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 smtClean="0">
              <a:latin typeface="Open Sans"/>
            </a:endParaRPr>
          </a:p>
          <a:p>
            <a:pPr algn="ctr"/>
            <a:r>
              <a:rPr lang="ru-RU" sz="3600" dirty="0" smtClean="0">
                <a:latin typeface="Open Sans"/>
              </a:rPr>
              <a:t>Скороговорка</a:t>
            </a:r>
            <a:endParaRPr lang="ru-RU" sz="3600" dirty="0">
              <a:latin typeface="Open Sans"/>
            </a:endParaRPr>
          </a:p>
          <a:p>
            <a:pPr algn="ctr"/>
            <a:r>
              <a:rPr lang="ru-RU" sz="3600" dirty="0" smtClean="0">
                <a:latin typeface="Open Sans"/>
              </a:rPr>
              <a:t>Кто </a:t>
            </a:r>
            <a:r>
              <a:rPr lang="ru-RU" sz="3600" dirty="0">
                <a:latin typeface="Open Sans"/>
              </a:rPr>
              <a:t>хочет разговаривать,</a:t>
            </a:r>
          </a:p>
          <a:p>
            <a:pPr algn="ctr"/>
            <a:r>
              <a:rPr lang="ru-RU" sz="3600" dirty="0">
                <a:latin typeface="Open Sans"/>
              </a:rPr>
              <a:t>Тот должен выговаривать</a:t>
            </a:r>
          </a:p>
          <a:p>
            <a:pPr algn="ctr"/>
            <a:r>
              <a:rPr lang="ru-RU" sz="3600" dirty="0">
                <a:latin typeface="Open Sans"/>
              </a:rPr>
              <a:t>Все правильно и внятно,</a:t>
            </a:r>
          </a:p>
          <a:p>
            <a:pPr algn="ctr"/>
            <a:r>
              <a:rPr lang="ru-RU" sz="3600" dirty="0">
                <a:latin typeface="Open Sans"/>
              </a:rPr>
              <a:t>Чтоб было всем понятно.</a:t>
            </a:r>
          </a:p>
          <a:p>
            <a:pPr algn="ctr"/>
            <a:r>
              <a:rPr lang="ru-RU" sz="3600" dirty="0">
                <a:latin typeface="Open Sans"/>
              </a:rPr>
              <a:t>Мы будем разговаривать</a:t>
            </a:r>
          </a:p>
          <a:p>
            <a:pPr algn="ctr"/>
            <a:r>
              <a:rPr lang="ru-RU" sz="3600" dirty="0">
                <a:latin typeface="Open Sans"/>
              </a:rPr>
              <a:t>И будем выговаривать</a:t>
            </a:r>
          </a:p>
          <a:p>
            <a:pPr algn="ctr"/>
            <a:r>
              <a:rPr lang="ru-RU" sz="3600" dirty="0">
                <a:latin typeface="Open Sans"/>
              </a:rPr>
              <a:t>Так правильно и внятно,</a:t>
            </a:r>
          </a:p>
          <a:p>
            <a:pPr algn="ctr"/>
            <a:r>
              <a:rPr lang="ru-RU" sz="3600" dirty="0">
                <a:latin typeface="Open Sans"/>
              </a:rPr>
              <a:t>Чтоб было всем понятно.</a:t>
            </a:r>
            <a:endParaRPr lang="ru-RU" sz="3600" b="0" i="0" dirty="0">
              <a:effectLst/>
              <a:latin typeface="Open San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799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playback (6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>
                  <p14:trim st="4069" end="15250.3333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7504" y="188640"/>
            <a:ext cx="8856984" cy="64807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36474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9552" y="26092"/>
            <a:ext cx="8280920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0505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Проверь себя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0505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1.Сколько гласных в русском языке? Назови их.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0505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2. Чем отличаются 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ъ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ь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знак от других букв?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0505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3. Какая из этих букв состоит из одного звука - Ё, Е, Ю, У?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0505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4. Какой из слогов обозначает ноту  - фу, ну, фа, ха?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0505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5. Какой из этих знаков не является знаком препинания – точка, запятая, знак «больше», тире?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0505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6. Как начинается часть слова, которая стоит перед корнем?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0505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7. Сколько звуков  в слове семья?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0505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8. Есть мягкие звуки в словах  машина, шелк, рожь?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7848872" cy="6794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А. Ерошин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Игра в словечки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Не только дети</a:t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Любят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прятки,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Играть умеют и слова: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Заря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Упрятана в </a:t>
            </a:r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ЗАРЯ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дке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 в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ри</a:t>
            </a:r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СОВА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льщике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Сова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 словам прислушайся немножко: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ОСА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Спряталась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оса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дне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лу</a:t>
            </a:r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КОШКА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Дремлет 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кошка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 в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</a:t>
            </a:r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ЛИСА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днике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Лиса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220073" y="2132856"/>
            <a:ext cx="2952328" cy="3248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РЕЧКИ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Вытекают 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речки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ЛЕЩИ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Плещутся 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лещи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Овечки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прячутся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</a:t>
            </a:r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ОВЕЧКИ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 дальше…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Дальше сам ищи!</a:t>
            </a:r>
          </a:p>
        </p:txBody>
      </p:sp>
    </p:spTree>
    <p:extLst>
      <p:ext uri="{BB962C8B-B14F-4D97-AF65-F5344CB8AC3E}">
        <p14:creationId xmlns="" xmlns:p14="http://schemas.microsoft.com/office/powerpoint/2010/main" val="118274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8246"/>
            <a:ext cx="82809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Найдите слова, обозначающие части тела, которые спрятались в словах: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1720" y="1988840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Мухомор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84496" y="1988839"/>
            <a:ext cx="8656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(ухо)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41028" y="2514382"/>
            <a:ext cx="1444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Ладушки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84496" y="2514381"/>
            <a:ext cx="11160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(ушки)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041028" y="3039924"/>
            <a:ext cx="16187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Животное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984496" y="3039923"/>
            <a:ext cx="13545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(живот)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041028" y="3565466"/>
            <a:ext cx="17827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Головастик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962578" y="3565465"/>
            <a:ext cx="13731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(голова)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009029" y="4091008"/>
            <a:ext cx="1664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Рукавичка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984496" y="4091007"/>
            <a:ext cx="10224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(рука)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002040" y="4616550"/>
            <a:ext cx="13177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Италия 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962578" y="4616549"/>
            <a:ext cx="13206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(талия)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66662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0" grpId="0"/>
      <p:bldP spid="11" grpId="0"/>
      <p:bldP spid="12" grpId="0"/>
      <p:bldP spid="13" grpId="0"/>
      <p:bldP spid="14" grpId="0"/>
      <p:bldP spid="15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467544" y="490122"/>
            <a:ext cx="7992888" cy="572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47800" algn="l"/>
                <a:tab pos="2209800" algn="l"/>
              </a:tabLst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Лишняя буква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47800" algn="l"/>
                <a:tab pos="22098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(убери одну букву , чтобы получилось новое слово)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447800" algn="l"/>
                <a:tab pos="2209800" algn="l"/>
              </a:tabLst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5F497A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ПЕНАЛ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447800" algn="l"/>
                <a:tab pos="2209800" algn="l"/>
              </a:tabLst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5F497A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ПОЛЮС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447800" algn="l"/>
                <a:tab pos="2209800" algn="l"/>
              </a:tabLst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5F497A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ПЕСКАРИ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447800" algn="l"/>
                <a:tab pos="2209800" algn="l"/>
              </a:tabLst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5F497A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ПИЛОТ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447800" algn="l"/>
                <a:tab pos="2209800" algn="l"/>
              </a:tabLst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5F497A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ДВОР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447800" algn="l"/>
                <a:tab pos="2209800" algn="l"/>
              </a:tabLst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5F497A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СТЁРКА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Кнопка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1708</TotalTime>
  <Words>320</Words>
  <Application>Microsoft Office PowerPoint</Application>
  <PresentationFormat>Экран (4:3)</PresentationFormat>
  <Paragraphs>138</Paragraphs>
  <Slides>23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Сектор</vt:lpstr>
      <vt:lpstr>Кнопка</vt:lpstr>
      <vt:lpstr>МУНИЦИПАЛЬНОЕ БЮДЖЕТНОЕ ОБЩЕОБРАЗОВАТЕЛЬНОЕ УЧРЕЖДЕНИЕ «ОКТЯБРЬСКАЯ ШКОЛА гимназия»   «речевая мозаика»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Одинаковая буква</vt:lpstr>
      <vt:lpstr>Лишняя буква</vt:lpstr>
      <vt:lpstr>Общее начало</vt:lpstr>
      <vt:lpstr>Анаграммы</vt:lpstr>
      <vt:lpstr>Найди слова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Логопед</cp:lastModifiedBy>
  <cp:revision>70</cp:revision>
  <dcterms:created xsi:type="dcterms:W3CDTF">2015-12-07T16:29:41Z</dcterms:created>
  <dcterms:modified xsi:type="dcterms:W3CDTF">2020-12-18T09:08:49Z</dcterms:modified>
</cp:coreProperties>
</file>